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2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.xml" ContentType="application/vnd.openxmlformats-officedocument.presentationml.notesSlide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8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9.xml" ContentType="application/vnd.openxmlformats-officedocument.presentationml.tags+xml"/>
  <Override PartName="/ppt/notesSlides/notesSlide12.xml" ContentType="application/vnd.openxmlformats-officedocument.presentationml.notesSlide+xml"/>
  <Override PartName="/ppt/tags/tag20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57" r:id="rId4"/>
    <p:sldId id="280" r:id="rId5"/>
    <p:sldId id="292" r:id="rId6"/>
    <p:sldId id="297" r:id="rId7"/>
    <p:sldId id="296" r:id="rId8"/>
    <p:sldId id="274" r:id="rId9"/>
    <p:sldId id="299" r:id="rId10"/>
    <p:sldId id="300" r:id="rId11"/>
    <p:sldId id="273" r:id="rId12"/>
    <p:sldId id="262" r:id="rId13"/>
    <p:sldId id="278" r:id="rId14"/>
    <p:sldId id="264" r:id="rId15"/>
    <p:sldId id="276" r:id="rId16"/>
    <p:sldId id="302" r:id="rId17"/>
    <p:sldId id="298" r:id="rId18"/>
    <p:sldId id="293" r:id="rId19"/>
    <p:sldId id="301" r:id="rId20"/>
    <p:sldId id="258" r:id="rId21"/>
  </p:sldIdLst>
  <p:sldSz cx="9602788" cy="6858000"/>
  <p:notesSz cx="6858000" cy="9144000"/>
  <p:defaultTextStyle>
    <a:defPPr>
      <a:defRPr lang="en-US"/>
    </a:defPPr>
    <a:lvl1pPr algn="ctr" rtl="0" fontAlgn="base">
      <a:lnSpc>
        <a:spcPct val="86000"/>
      </a:lnSpc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lnSpc>
        <a:spcPct val="86000"/>
      </a:lnSpc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lnSpc>
        <a:spcPct val="86000"/>
      </a:lnSpc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lnSpc>
        <a:spcPct val="86000"/>
      </a:lnSpc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lnSpc>
        <a:spcPct val="86000"/>
      </a:lnSpc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8C8"/>
    <a:srgbClr val="828D30"/>
    <a:srgbClr val="008075"/>
    <a:srgbClr val="932077"/>
    <a:srgbClr val="595997"/>
    <a:srgbClr val="BA2C2B"/>
    <a:srgbClr val="F48132"/>
    <a:srgbClr val="FBAE17"/>
    <a:srgbClr val="72BE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6" autoAdjust="0"/>
    <p:restoredTop sz="94530" autoAdjust="0"/>
  </p:normalViewPr>
  <p:slideViewPr>
    <p:cSldViewPr snapToGrid="0">
      <p:cViewPr>
        <p:scale>
          <a:sx n="110" d="100"/>
          <a:sy n="110" d="100"/>
        </p:scale>
        <p:origin x="-60" y="528"/>
      </p:cViewPr>
      <p:guideLst>
        <p:guide orient="horz" pos="3950"/>
        <p:guide orient="horz" pos="808"/>
        <p:guide pos="290"/>
        <p:guide pos="575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-27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BB2769-4B91-44DE-A490-D83BB01D14A9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FC3713-91B7-4CAA-AB08-20C42108CDD7}">
      <dgm:prSet phldrT="[Text]" custT="1"/>
      <dgm:spPr>
        <a:xfrm>
          <a:off x="337357" y="2517"/>
          <a:ext cx="1371599" cy="1421540"/>
        </a:xfrm>
        <a:prstGeom prst="ellipse">
          <a:avLst/>
        </a:prstGeom>
        <a:solidFill>
          <a:srgbClr val="00A8C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2400" dirty="0" smtClean="0">
              <a:solidFill>
                <a:srgbClr val="FFFFFF"/>
              </a:solidFill>
              <a:latin typeface="Slate Pro Light"/>
              <a:ea typeface="+mn-ea"/>
              <a:cs typeface="+mn-cs"/>
            </a:rPr>
            <a:t>Tech</a:t>
          </a:r>
          <a:endParaRPr lang="en-US" sz="2400" dirty="0">
            <a:solidFill>
              <a:srgbClr val="FFFFFF"/>
            </a:solidFill>
            <a:latin typeface="Slate Pro Light"/>
            <a:ea typeface="+mn-ea"/>
            <a:cs typeface="+mn-cs"/>
          </a:endParaRPr>
        </a:p>
      </dgm:t>
    </dgm:pt>
    <dgm:pt modelId="{A1C8DE1B-8B30-4F35-9F7F-DBBEA4647576}" type="parTrans" cxnId="{EB150A8C-D16D-40B7-8678-FB5AC9352E16}">
      <dgm:prSet/>
      <dgm:spPr/>
      <dgm:t>
        <a:bodyPr/>
        <a:lstStyle/>
        <a:p>
          <a:endParaRPr lang="en-US"/>
        </a:p>
      </dgm:t>
    </dgm:pt>
    <dgm:pt modelId="{CC014808-C658-46EF-8CEB-49911EB68F4A}" type="sibTrans" cxnId="{EB150A8C-D16D-40B7-8678-FB5AC9352E16}">
      <dgm:prSet/>
      <dgm:spPr>
        <a:xfrm>
          <a:off x="752955" y="1499714"/>
          <a:ext cx="540403" cy="540403"/>
        </a:xfrm>
        <a:prstGeom prst="mathPlus">
          <a:avLst/>
        </a:prstGeom>
        <a:solidFill>
          <a:srgbClr val="00A8C8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dirty="0">
            <a:solidFill>
              <a:srgbClr val="FFFFFF"/>
            </a:solidFill>
            <a:latin typeface="Slate Pro Light"/>
            <a:ea typeface="+mn-ea"/>
            <a:cs typeface="+mn-cs"/>
          </a:endParaRPr>
        </a:p>
      </dgm:t>
    </dgm:pt>
    <dgm:pt modelId="{565F699F-42F3-44B7-BCDA-A9C5816568A8}">
      <dgm:prSet phldrT="[Text]" custT="1"/>
      <dgm:spPr>
        <a:xfrm>
          <a:off x="337357" y="4229030"/>
          <a:ext cx="1371599" cy="1421540"/>
        </a:xfrm>
        <a:prstGeom prst="ellipse">
          <a:avLst/>
        </a:prstGeom>
        <a:solidFill>
          <a:srgbClr val="00A8C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2000" b="0" dirty="0" smtClean="0">
              <a:solidFill>
                <a:srgbClr val="FFFFFF"/>
              </a:solidFill>
              <a:latin typeface="Slate Pro Light"/>
              <a:ea typeface="+mn-ea"/>
              <a:cs typeface="+mn-cs"/>
            </a:rPr>
            <a:t>People</a:t>
          </a:r>
          <a:endParaRPr lang="en-US" sz="2000" b="0" dirty="0">
            <a:solidFill>
              <a:srgbClr val="FFFFFF"/>
            </a:solidFill>
            <a:latin typeface="Slate Pro Light"/>
            <a:ea typeface="+mn-ea"/>
            <a:cs typeface="+mn-cs"/>
          </a:endParaRPr>
        </a:p>
      </dgm:t>
    </dgm:pt>
    <dgm:pt modelId="{EEE6F9A7-F0DF-4642-A937-2004C189D88F}" type="parTrans" cxnId="{AB72CDFE-353C-4B41-B134-2CFCC99BB863}">
      <dgm:prSet/>
      <dgm:spPr/>
      <dgm:t>
        <a:bodyPr/>
        <a:lstStyle/>
        <a:p>
          <a:endParaRPr lang="en-US"/>
        </a:p>
      </dgm:t>
    </dgm:pt>
    <dgm:pt modelId="{0255CE83-E2B7-4D2B-95EE-15A02C4518F0}" type="sibTrans" cxnId="{AB72CDFE-353C-4B41-B134-2CFCC99BB863}">
      <dgm:prSet/>
      <dgm:spPr>
        <a:xfrm>
          <a:off x="1848716" y="2653242"/>
          <a:ext cx="296290" cy="346603"/>
        </a:xfrm>
        <a:prstGeom prst="rightArrow">
          <a:avLst>
            <a:gd name="adj1" fmla="val 60000"/>
            <a:gd name="adj2" fmla="val 50000"/>
          </a:avLst>
        </a:prstGeom>
        <a:solidFill>
          <a:srgbClr val="00A8C8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dirty="0">
            <a:solidFill>
              <a:srgbClr val="FFFFFF"/>
            </a:solidFill>
            <a:latin typeface="Slate Pro Light"/>
            <a:ea typeface="+mn-ea"/>
            <a:cs typeface="+mn-cs"/>
          </a:endParaRPr>
        </a:p>
      </dgm:t>
    </dgm:pt>
    <dgm:pt modelId="{348EAFF3-3512-41E1-B836-E1FA47F93AB1}">
      <dgm:prSet phldrT="[Text]" custT="1"/>
      <dgm:spPr>
        <a:xfrm>
          <a:off x="2267994" y="1894814"/>
          <a:ext cx="1863459" cy="1863459"/>
        </a:xfrm>
        <a:prstGeom prst="ellipse">
          <a:avLst/>
        </a:prstGeom>
        <a:solidFill>
          <a:srgbClr val="00A8C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3200" dirty="0" smtClean="0">
              <a:solidFill>
                <a:srgbClr val="FFFFFF"/>
              </a:solidFill>
              <a:latin typeface="Slate Pro Light"/>
              <a:ea typeface="+mn-ea"/>
              <a:cs typeface="+mn-cs"/>
            </a:rPr>
            <a:t>Cyber Risk</a:t>
          </a:r>
          <a:endParaRPr lang="en-US" sz="3200" dirty="0">
            <a:solidFill>
              <a:srgbClr val="FFFFFF"/>
            </a:solidFill>
            <a:latin typeface="Slate Pro Light"/>
            <a:ea typeface="+mn-ea"/>
            <a:cs typeface="+mn-cs"/>
          </a:endParaRPr>
        </a:p>
      </dgm:t>
    </dgm:pt>
    <dgm:pt modelId="{4A103A1D-8FAC-48F5-A864-F9E653F66E5E}" type="parTrans" cxnId="{FF184554-F44C-4AA7-B5FF-4BD0937A5568}">
      <dgm:prSet/>
      <dgm:spPr/>
      <dgm:t>
        <a:bodyPr/>
        <a:lstStyle/>
        <a:p>
          <a:endParaRPr lang="en-US"/>
        </a:p>
      </dgm:t>
    </dgm:pt>
    <dgm:pt modelId="{E494FBAC-B873-4CA7-8E7B-A5B25BA34C3C}" type="sibTrans" cxnId="{FF184554-F44C-4AA7-B5FF-4BD0937A5568}">
      <dgm:prSet/>
      <dgm:spPr/>
      <dgm:t>
        <a:bodyPr/>
        <a:lstStyle/>
        <a:p>
          <a:endParaRPr lang="en-US"/>
        </a:p>
      </dgm:t>
    </dgm:pt>
    <dgm:pt modelId="{C688B4B6-4D1D-4E78-83B1-F418E8A4B891}">
      <dgm:prSet phldrT="[Text]" custT="1"/>
      <dgm:spPr>
        <a:xfrm>
          <a:off x="337357" y="2115773"/>
          <a:ext cx="1371599" cy="1421540"/>
        </a:xfrm>
        <a:prstGeom prst="ellipse">
          <a:avLst/>
        </a:prstGeom>
        <a:solidFill>
          <a:srgbClr val="00A8C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2000" dirty="0" smtClean="0">
              <a:solidFill>
                <a:srgbClr val="FFFFFF"/>
              </a:solidFill>
              <a:latin typeface="Slate Pro Light"/>
              <a:ea typeface="+mn-ea"/>
              <a:cs typeface="+mn-cs"/>
            </a:rPr>
            <a:t>Process</a:t>
          </a:r>
          <a:endParaRPr lang="en-US" sz="2000" dirty="0">
            <a:solidFill>
              <a:srgbClr val="FFFFFF"/>
            </a:solidFill>
            <a:latin typeface="Slate Pro Light"/>
            <a:ea typeface="+mn-ea"/>
            <a:cs typeface="+mn-cs"/>
          </a:endParaRPr>
        </a:p>
      </dgm:t>
    </dgm:pt>
    <dgm:pt modelId="{F6F327FF-FE75-4EC0-AB4A-048D6BF87FC4}" type="parTrans" cxnId="{18049E6B-5420-4BE4-B002-A234A01FCFCD}">
      <dgm:prSet/>
      <dgm:spPr/>
      <dgm:t>
        <a:bodyPr/>
        <a:lstStyle/>
        <a:p>
          <a:endParaRPr lang="en-US"/>
        </a:p>
      </dgm:t>
    </dgm:pt>
    <dgm:pt modelId="{1CBA99F2-65EC-4DE1-A017-3E22E107E84A}" type="sibTrans" cxnId="{18049E6B-5420-4BE4-B002-A234A01FCFCD}">
      <dgm:prSet/>
      <dgm:spPr>
        <a:xfrm>
          <a:off x="752955" y="3612970"/>
          <a:ext cx="540403" cy="540403"/>
        </a:xfrm>
        <a:prstGeom prst="mathPlus">
          <a:avLst/>
        </a:prstGeom>
        <a:solidFill>
          <a:srgbClr val="00A8C8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dirty="0">
            <a:solidFill>
              <a:srgbClr val="FFFFFF"/>
            </a:solidFill>
            <a:latin typeface="Slate Pro Light"/>
            <a:ea typeface="+mn-ea"/>
            <a:cs typeface="+mn-cs"/>
          </a:endParaRPr>
        </a:p>
      </dgm:t>
    </dgm:pt>
    <dgm:pt modelId="{BA8DBE15-9D66-4A4B-B0DD-AF494FD91AD5}" type="pres">
      <dgm:prSet presAssocID="{45BB2769-4B91-44DE-A490-D83BB01D14A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BF3C191-6B97-4D09-A43B-D8FF45C616A3}" type="pres">
      <dgm:prSet presAssocID="{45BB2769-4B91-44DE-A490-D83BB01D14A9}" presName="vNodes" presStyleCnt="0"/>
      <dgm:spPr/>
    </dgm:pt>
    <dgm:pt modelId="{A77D3B60-D8EB-4C13-85A4-416F8CF9B582}" type="pres">
      <dgm:prSet presAssocID="{FFFC3713-91B7-4CAA-AB08-20C42108CDD7}" presName="node" presStyleLbl="node1" presStyleIdx="0" presStyleCnt="4" custScaleX="147210" custScaleY="1525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FEFCA9-565D-449D-926E-AB85AD5C403B}" type="pres">
      <dgm:prSet presAssocID="{CC014808-C658-46EF-8CEB-49911EB68F4A}" presName="spacerT" presStyleCnt="0"/>
      <dgm:spPr/>
    </dgm:pt>
    <dgm:pt modelId="{C1FF2EDF-E024-4DDD-8275-1C8839DAD7C4}" type="pres">
      <dgm:prSet presAssocID="{CC014808-C658-46EF-8CEB-49911EB68F4A}" presName="sibTrans" presStyleLbl="sibTrans2D1" presStyleIdx="0" presStyleCnt="3"/>
      <dgm:spPr/>
      <dgm:t>
        <a:bodyPr/>
        <a:lstStyle/>
        <a:p>
          <a:endParaRPr lang="en-US"/>
        </a:p>
      </dgm:t>
    </dgm:pt>
    <dgm:pt modelId="{90027818-E5A1-4144-B35D-A917126F3524}" type="pres">
      <dgm:prSet presAssocID="{CC014808-C658-46EF-8CEB-49911EB68F4A}" presName="spacerB" presStyleCnt="0"/>
      <dgm:spPr/>
    </dgm:pt>
    <dgm:pt modelId="{5CBB6CFE-3471-4911-9B89-C405130D1068}" type="pres">
      <dgm:prSet presAssocID="{C688B4B6-4D1D-4E78-83B1-F418E8A4B891}" presName="node" presStyleLbl="node1" presStyleIdx="1" presStyleCnt="4" custScaleX="147210" custScaleY="1525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8E0FE6-67D1-4F7E-9BF4-7ECD2D464134}" type="pres">
      <dgm:prSet presAssocID="{1CBA99F2-65EC-4DE1-A017-3E22E107E84A}" presName="spacerT" presStyleCnt="0"/>
      <dgm:spPr/>
    </dgm:pt>
    <dgm:pt modelId="{F46038C1-957D-4E5D-AE81-C9C614D4C6A0}" type="pres">
      <dgm:prSet presAssocID="{1CBA99F2-65EC-4DE1-A017-3E22E107E84A}" presName="sibTrans" presStyleLbl="sibTrans2D1" presStyleIdx="1" presStyleCnt="3"/>
      <dgm:spPr/>
      <dgm:t>
        <a:bodyPr/>
        <a:lstStyle/>
        <a:p>
          <a:endParaRPr lang="en-US"/>
        </a:p>
      </dgm:t>
    </dgm:pt>
    <dgm:pt modelId="{8C3FE1F1-A167-4ABE-B53E-396B1378C59C}" type="pres">
      <dgm:prSet presAssocID="{1CBA99F2-65EC-4DE1-A017-3E22E107E84A}" presName="spacerB" presStyleCnt="0"/>
      <dgm:spPr/>
    </dgm:pt>
    <dgm:pt modelId="{9A79DC0D-A816-4298-9CDE-D8FA7BC4F0EE}" type="pres">
      <dgm:prSet presAssocID="{565F699F-42F3-44B7-BCDA-A9C5816568A8}" presName="node" presStyleLbl="node1" presStyleIdx="2" presStyleCnt="4" custScaleX="147210" custScaleY="1525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26F506-3920-4365-BD6F-7D3754294FBC}" type="pres">
      <dgm:prSet presAssocID="{45BB2769-4B91-44DE-A490-D83BB01D14A9}" presName="sibTransLast" presStyleLbl="sibTrans2D1" presStyleIdx="2" presStyleCnt="3"/>
      <dgm:spPr/>
      <dgm:t>
        <a:bodyPr/>
        <a:lstStyle/>
        <a:p>
          <a:endParaRPr lang="en-US"/>
        </a:p>
      </dgm:t>
    </dgm:pt>
    <dgm:pt modelId="{75BD2BA7-85BB-4D7B-AF08-21F9A049CD08}" type="pres">
      <dgm:prSet presAssocID="{45BB2769-4B91-44DE-A490-D83BB01D14A9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A8DB3DC5-830A-49E6-8F20-CA219951C635}" type="pres">
      <dgm:prSet presAssocID="{45BB2769-4B91-44DE-A490-D83BB01D14A9}" presName="las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D402DE1-8272-458A-9091-82F7A7871285}" type="presOf" srcId="{FFFC3713-91B7-4CAA-AB08-20C42108CDD7}" destId="{A77D3B60-D8EB-4C13-85A4-416F8CF9B582}" srcOrd="0" destOrd="0" presId="urn:microsoft.com/office/officeart/2005/8/layout/equation2"/>
    <dgm:cxn modelId="{EB150A8C-D16D-40B7-8678-FB5AC9352E16}" srcId="{45BB2769-4B91-44DE-A490-D83BB01D14A9}" destId="{FFFC3713-91B7-4CAA-AB08-20C42108CDD7}" srcOrd="0" destOrd="0" parTransId="{A1C8DE1B-8B30-4F35-9F7F-DBBEA4647576}" sibTransId="{CC014808-C658-46EF-8CEB-49911EB68F4A}"/>
    <dgm:cxn modelId="{0A21335E-1A97-4641-9A72-3B069E370E1F}" type="presOf" srcId="{0255CE83-E2B7-4D2B-95EE-15A02C4518F0}" destId="{4F26F506-3920-4365-BD6F-7D3754294FBC}" srcOrd="0" destOrd="0" presId="urn:microsoft.com/office/officeart/2005/8/layout/equation2"/>
    <dgm:cxn modelId="{18049E6B-5420-4BE4-B002-A234A01FCFCD}" srcId="{45BB2769-4B91-44DE-A490-D83BB01D14A9}" destId="{C688B4B6-4D1D-4E78-83B1-F418E8A4B891}" srcOrd="1" destOrd="0" parTransId="{F6F327FF-FE75-4EC0-AB4A-048D6BF87FC4}" sibTransId="{1CBA99F2-65EC-4DE1-A017-3E22E107E84A}"/>
    <dgm:cxn modelId="{7118F993-47CE-4979-85B0-0431BC34A2BB}" type="presOf" srcId="{1CBA99F2-65EC-4DE1-A017-3E22E107E84A}" destId="{F46038C1-957D-4E5D-AE81-C9C614D4C6A0}" srcOrd="0" destOrd="0" presId="urn:microsoft.com/office/officeart/2005/8/layout/equation2"/>
    <dgm:cxn modelId="{3B3BFF94-77D0-4401-9C52-3F7EE4AE273A}" type="presOf" srcId="{C688B4B6-4D1D-4E78-83B1-F418E8A4B891}" destId="{5CBB6CFE-3471-4911-9B89-C405130D1068}" srcOrd="0" destOrd="0" presId="urn:microsoft.com/office/officeart/2005/8/layout/equation2"/>
    <dgm:cxn modelId="{AB72CDFE-353C-4B41-B134-2CFCC99BB863}" srcId="{45BB2769-4B91-44DE-A490-D83BB01D14A9}" destId="{565F699F-42F3-44B7-BCDA-A9C5816568A8}" srcOrd="2" destOrd="0" parTransId="{EEE6F9A7-F0DF-4642-A937-2004C189D88F}" sibTransId="{0255CE83-E2B7-4D2B-95EE-15A02C4518F0}"/>
    <dgm:cxn modelId="{B6E1593F-CEF9-468E-925E-2E2268B4A996}" type="presOf" srcId="{CC014808-C658-46EF-8CEB-49911EB68F4A}" destId="{C1FF2EDF-E024-4DDD-8275-1C8839DAD7C4}" srcOrd="0" destOrd="0" presId="urn:microsoft.com/office/officeart/2005/8/layout/equation2"/>
    <dgm:cxn modelId="{FF184554-F44C-4AA7-B5FF-4BD0937A5568}" srcId="{45BB2769-4B91-44DE-A490-D83BB01D14A9}" destId="{348EAFF3-3512-41E1-B836-E1FA47F93AB1}" srcOrd="3" destOrd="0" parTransId="{4A103A1D-8FAC-48F5-A864-F9E653F66E5E}" sibTransId="{E494FBAC-B873-4CA7-8E7B-A5B25BA34C3C}"/>
    <dgm:cxn modelId="{B102CE81-2CA0-441F-8E07-81C93C363FF0}" type="presOf" srcId="{45BB2769-4B91-44DE-A490-D83BB01D14A9}" destId="{BA8DBE15-9D66-4A4B-B0DD-AF494FD91AD5}" srcOrd="0" destOrd="0" presId="urn:microsoft.com/office/officeart/2005/8/layout/equation2"/>
    <dgm:cxn modelId="{D46F5980-E923-415D-BCE9-837716C8E52C}" type="presOf" srcId="{565F699F-42F3-44B7-BCDA-A9C5816568A8}" destId="{9A79DC0D-A816-4298-9CDE-D8FA7BC4F0EE}" srcOrd="0" destOrd="0" presId="urn:microsoft.com/office/officeart/2005/8/layout/equation2"/>
    <dgm:cxn modelId="{0C811788-BB9B-45CD-82AA-A5E05732DF1F}" type="presOf" srcId="{348EAFF3-3512-41E1-B836-E1FA47F93AB1}" destId="{A8DB3DC5-830A-49E6-8F20-CA219951C635}" srcOrd="0" destOrd="0" presId="urn:microsoft.com/office/officeart/2005/8/layout/equation2"/>
    <dgm:cxn modelId="{9F82AE17-3802-4FEA-9354-D76328AAE7AF}" type="presOf" srcId="{0255CE83-E2B7-4D2B-95EE-15A02C4518F0}" destId="{75BD2BA7-85BB-4D7B-AF08-21F9A049CD08}" srcOrd="1" destOrd="0" presId="urn:microsoft.com/office/officeart/2005/8/layout/equation2"/>
    <dgm:cxn modelId="{AE7A888D-F9BF-498C-BF06-DC14B116FB76}" type="presParOf" srcId="{BA8DBE15-9D66-4A4B-B0DD-AF494FD91AD5}" destId="{CBF3C191-6B97-4D09-A43B-D8FF45C616A3}" srcOrd="0" destOrd="0" presId="urn:microsoft.com/office/officeart/2005/8/layout/equation2"/>
    <dgm:cxn modelId="{B58AFC51-819D-4745-8B76-150439C37B6B}" type="presParOf" srcId="{CBF3C191-6B97-4D09-A43B-D8FF45C616A3}" destId="{A77D3B60-D8EB-4C13-85A4-416F8CF9B582}" srcOrd="0" destOrd="0" presId="urn:microsoft.com/office/officeart/2005/8/layout/equation2"/>
    <dgm:cxn modelId="{39A5FD36-2E87-4AFD-A17F-3E4D6E6FA05B}" type="presParOf" srcId="{CBF3C191-6B97-4D09-A43B-D8FF45C616A3}" destId="{B3FEFCA9-565D-449D-926E-AB85AD5C403B}" srcOrd="1" destOrd="0" presId="urn:microsoft.com/office/officeart/2005/8/layout/equation2"/>
    <dgm:cxn modelId="{2AD9A7AF-B856-4A61-992B-26BC37B46BBD}" type="presParOf" srcId="{CBF3C191-6B97-4D09-A43B-D8FF45C616A3}" destId="{C1FF2EDF-E024-4DDD-8275-1C8839DAD7C4}" srcOrd="2" destOrd="0" presId="urn:microsoft.com/office/officeart/2005/8/layout/equation2"/>
    <dgm:cxn modelId="{8D48EB26-6999-4358-A4CF-9A9F60FC0824}" type="presParOf" srcId="{CBF3C191-6B97-4D09-A43B-D8FF45C616A3}" destId="{90027818-E5A1-4144-B35D-A917126F3524}" srcOrd="3" destOrd="0" presId="urn:microsoft.com/office/officeart/2005/8/layout/equation2"/>
    <dgm:cxn modelId="{806FCE9A-3DCC-4BD6-948B-00FCB860BAA4}" type="presParOf" srcId="{CBF3C191-6B97-4D09-A43B-D8FF45C616A3}" destId="{5CBB6CFE-3471-4911-9B89-C405130D1068}" srcOrd="4" destOrd="0" presId="urn:microsoft.com/office/officeart/2005/8/layout/equation2"/>
    <dgm:cxn modelId="{D89B198B-3F00-416D-B6A7-00DDFF7C1F4C}" type="presParOf" srcId="{CBF3C191-6B97-4D09-A43B-D8FF45C616A3}" destId="{0F8E0FE6-67D1-4F7E-9BF4-7ECD2D464134}" srcOrd="5" destOrd="0" presId="urn:microsoft.com/office/officeart/2005/8/layout/equation2"/>
    <dgm:cxn modelId="{1E19149E-7953-48F2-BE12-4F0E8CCD0E0F}" type="presParOf" srcId="{CBF3C191-6B97-4D09-A43B-D8FF45C616A3}" destId="{F46038C1-957D-4E5D-AE81-C9C614D4C6A0}" srcOrd="6" destOrd="0" presId="urn:microsoft.com/office/officeart/2005/8/layout/equation2"/>
    <dgm:cxn modelId="{182B3D0A-6116-4233-AA80-43E4AB7C2F3E}" type="presParOf" srcId="{CBF3C191-6B97-4D09-A43B-D8FF45C616A3}" destId="{8C3FE1F1-A167-4ABE-B53E-396B1378C59C}" srcOrd="7" destOrd="0" presId="urn:microsoft.com/office/officeart/2005/8/layout/equation2"/>
    <dgm:cxn modelId="{41352D0F-0847-486D-BF0A-039B22586787}" type="presParOf" srcId="{CBF3C191-6B97-4D09-A43B-D8FF45C616A3}" destId="{9A79DC0D-A816-4298-9CDE-D8FA7BC4F0EE}" srcOrd="8" destOrd="0" presId="urn:microsoft.com/office/officeart/2005/8/layout/equation2"/>
    <dgm:cxn modelId="{9AE3AC49-3BF0-4DBA-8C9D-CF498D1AF446}" type="presParOf" srcId="{BA8DBE15-9D66-4A4B-B0DD-AF494FD91AD5}" destId="{4F26F506-3920-4365-BD6F-7D3754294FBC}" srcOrd="1" destOrd="0" presId="urn:microsoft.com/office/officeart/2005/8/layout/equation2"/>
    <dgm:cxn modelId="{A24DE8C3-AFE5-4134-98BA-EC21A31000D2}" type="presParOf" srcId="{4F26F506-3920-4365-BD6F-7D3754294FBC}" destId="{75BD2BA7-85BB-4D7B-AF08-21F9A049CD08}" srcOrd="0" destOrd="0" presId="urn:microsoft.com/office/officeart/2005/8/layout/equation2"/>
    <dgm:cxn modelId="{7E7EF3DF-C07D-44AB-B553-D138B89CBAF8}" type="presParOf" srcId="{BA8DBE15-9D66-4A4B-B0DD-AF494FD91AD5}" destId="{A8DB3DC5-830A-49E6-8F20-CA219951C635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D3B60-D8EB-4C13-85A4-416F8CF9B582}">
      <dsp:nvSpPr>
        <dsp:cNvPr id="0" name=""/>
        <dsp:cNvSpPr/>
      </dsp:nvSpPr>
      <dsp:spPr>
        <a:xfrm>
          <a:off x="337357" y="2517"/>
          <a:ext cx="1371599" cy="1421540"/>
        </a:xfrm>
        <a:prstGeom prst="ellipse">
          <a:avLst/>
        </a:prstGeom>
        <a:solidFill>
          <a:srgbClr val="00A8C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FFFFFF"/>
              </a:solidFill>
              <a:latin typeface="Slate Pro Light"/>
              <a:ea typeface="+mn-ea"/>
              <a:cs typeface="+mn-cs"/>
            </a:rPr>
            <a:t>Tech</a:t>
          </a:r>
          <a:endParaRPr lang="en-US" sz="2400" kern="1200" dirty="0">
            <a:solidFill>
              <a:srgbClr val="FFFFFF"/>
            </a:solidFill>
            <a:latin typeface="Slate Pro Light"/>
            <a:ea typeface="+mn-ea"/>
            <a:cs typeface="+mn-cs"/>
          </a:endParaRPr>
        </a:p>
      </dsp:txBody>
      <dsp:txXfrm>
        <a:off x="538223" y="210697"/>
        <a:ext cx="969867" cy="1005180"/>
      </dsp:txXfrm>
    </dsp:sp>
    <dsp:sp modelId="{C1FF2EDF-E024-4DDD-8275-1C8839DAD7C4}">
      <dsp:nvSpPr>
        <dsp:cNvPr id="0" name=""/>
        <dsp:cNvSpPr/>
      </dsp:nvSpPr>
      <dsp:spPr>
        <a:xfrm>
          <a:off x="752955" y="1499714"/>
          <a:ext cx="540403" cy="540403"/>
        </a:xfrm>
        <a:prstGeom prst="mathPlus">
          <a:avLst/>
        </a:prstGeom>
        <a:solidFill>
          <a:srgbClr val="00A8C8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>
            <a:solidFill>
              <a:srgbClr val="FFFFFF"/>
            </a:solidFill>
            <a:latin typeface="Slate Pro Light"/>
            <a:ea typeface="+mn-ea"/>
            <a:cs typeface="+mn-cs"/>
          </a:endParaRPr>
        </a:p>
      </dsp:txBody>
      <dsp:txXfrm>
        <a:off x="824585" y="1706364"/>
        <a:ext cx="397143" cy="127103"/>
      </dsp:txXfrm>
    </dsp:sp>
    <dsp:sp modelId="{5CBB6CFE-3471-4911-9B89-C405130D1068}">
      <dsp:nvSpPr>
        <dsp:cNvPr id="0" name=""/>
        <dsp:cNvSpPr/>
      </dsp:nvSpPr>
      <dsp:spPr>
        <a:xfrm>
          <a:off x="337357" y="2115773"/>
          <a:ext cx="1371599" cy="1421540"/>
        </a:xfrm>
        <a:prstGeom prst="ellipse">
          <a:avLst/>
        </a:prstGeom>
        <a:solidFill>
          <a:srgbClr val="00A8C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FFFFFF"/>
              </a:solidFill>
              <a:latin typeface="Slate Pro Light"/>
              <a:ea typeface="+mn-ea"/>
              <a:cs typeface="+mn-cs"/>
            </a:rPr>
            <a:t>Process</a:t>
          </a:r>
          <a:endParaRPr lang="en-US" sz="2000" kern="1200" dirty="0">
            <a:solidFill>
              <a:srgbClr val="FFFFFF"/>
            </a:solidFill>
            <a:latin typeface="Slate Pro Light"/>
            <a:ea typeface="+mn-ea"/>
            <a:cs typeface="+mn-cs"/>
          </a:endParaRPr>
        </a:p>
      </dsp:txBody>
      <dsp:txXfrm>
        <a:off x="538223" y="2323953"/>
        <a:ext cx="969867" cy="1005180"/>
      </dsp:txXfrm>
    </dsp:sp>
    <dsp:sp modelId="{F46038C1-957D-4E5D-AE81-C9C614D4C6A0}">
      <dsp:nvSpPr>
        <dsp:cNvPr id="0" name=""/>
        <dsp:cNvSpPr/>
      </dsp:nvSpPr>
      <dsp:spPr>
        <a:xfrm>
          <a:off x="752955" y="3612970"/>
          <a:ext cx="540403" cy="540403"/>
        </a:xfrm>
        <a:prstGeom prst="mathPlus">
          <a:avLst/>
        </a:prstGeom>
        <a:solidFill>
          <a:srgbClr val="00A8C8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>
            <a:solidFill>
              <a:srgbClr val="FFFFFF"/>
            </a:solidFill>
            <a:latin typeface="Slate Pro Light"/>
            <a:ea typeface="+mn-ea"/>
            <a:cs typeface="+mn-cs"/>
          </a:endParaRPr>
        </a:p>
      </dsp:txBody>
      <dsp:txXfrm>
        <a:off x="824585" y="3819620"/>
        <a:ext cx="397143" cy="127103"/>
      </dsp:txXfrm>
    </dsp:sp>
    <dsp:sp modelId="{9A79DC0D-A816-4298-9CDE-D8FA7BC4F0EE}">
      <dsp:nvSpPr>
        <dsp:cNvPr id="0" name=""/>
        <dsp:cNvSpPr/>
      </dsp:nvSpPr>
      <dsp:spPr>
        <a:xfrm>
          <a:off x="337357" y="4229030"/>
          <a:ext cx="1371599" cy="1421540"/>
        </a:xfrm>
        <a:prstGeom prst="ellipse">
          <a:avLst/>
        </a:prstGeom>
        <a:solidFill>
          <a:srgbClr val="00A8C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FFFFFF"/>
              </a:solidFill>
              <a:latin typeface="Slate Pro Light"/>
              <a:ea typeface="+mn-ea"/>
              <a:cs typeface="+mn-cs"/>
            </a:rPr>
            <a:t>People</a:t>
          </a:r>
          <a:endParaRPr lang="en-US" sz="2000" b="0" kern="1200" dirty="0">
            <a:solidFill>
              <a:srgbClr val="FFFFFF"/>
            </a:solidFill>
            <a:latin typeface="Slate Pro Light"/>
            <a:ea typeface="+mn-ea"/>
            <a:cs typeface="+mn-cs"/>
          </a:endParaRPr>
        </a:p>
      </dsp:txBody>
      <dsp:txXfrm>
        <a:off x="538223" y="4437210"/>
        <a:ext cx="969867" cy="1005180"/>
      </dsp:txXfrm>
    </dsp:sp>
    <dsp:sp modelId="{4F26F506-3920-4365-BD6F-7D3754294FBC}">
      <dsp:nvSpPr>
        <dsp:cNvPr id="0" name=""/>
        <dsp:cNvSpPr/>
      </dsp:nvSpPr>
      <dsp:spPr>
        <a:xfrm>
          <a:off x="1848716" y="2653242"/>
          <a:ext cx="296290" cy="346603"/>
        </a:xfrm>
        <a:prstGeom prst="rightArrow">
          <a:avLst>
            <a:gd name="adj1" fmla="val 60000"/>
            <a:gd name="adj2" fmla="val 50000"/>
          </a:avLst>
        </a:prstGeom>
        <a:solidFill>
          <a:srgbClr val="00A8C8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>
            <a:solidFill>
              <a:srgbClr val="FFFFFF"/>
            </a:solidFill>
            <a:latin typeface="Slate Pro Light"/>
            <a:ea typeface="+mn-ea"/>
            <a:cs typeface="+mn-cs"/>
          </a:endParaRPr>
        </a:p>
      </dsp:txBody>
      <dsp:txXfrm>
        <a:off x="1848716" y="2722563"/>
        <a:ext cx="207403" cy="207961"/>
      </dsp:txXfrm>
    </dsp:sp>
    <dsp:sp modelId="{A8DB3DC5-830A-49E6-8F20-CA219951C635}">
      <dsp:nvSpPr>
        <dsp:cNvPr id="0" name=""/>
        <dsp:cNvSpPr/>
      </dsp:nvSpPr>
      <dsp:spPr>
        <a:xfrm>
          <a:off x="2267994" y="1894814"/>
          <a:ext cx="1863459" cy="1863459"/>
        </a:xfrm>
        <a:prstGeom prst="ellipse">
          <a:avLst/>
        </a:prstGeom>
        <a:solidFill>
          <a:srgbClr val="00A8C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rgbClr val="FFFFFF"/>
              </a:solidFill>
              <a:latin typeface="Slate Pro Light"/>
              <a:ea typeface="+mn-ea"/>
              <a:cs typeface="+mn-cs"/>
            </a:rPr>
            <a:t>Cyber Risk</a:t>
          </a:r>
          <a:endParaRPr lang="en-US" sz="3200" kern="1200" dirty="0">
            <a:solidFill>
              <a:srgbClr val="FFFFFF"/>
            </a:solidFill>
            <a:latin typeface="Slate Pro Light"/>
            <a:ea typeface="+mn-ea"/>
            <a:cs typeface="+mn-cs"/>
          </a:endParaRPr>
        </a:p>
      </dsp:txBody>
      <dsp:txXfrm>
        <a:off x="2540891" y="2167711"/>
        <a:ext cx="1317665" cy="1317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/>
            </a:lvl1pPr>
          </a:lstStyle>
          <a:p>
            <a:endParaRPr lang="en-US" alt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/>
            </a:lvl1pPr>
          </a:lstStyle>
          <a:p>
            <a:endParaRPr lang="en-US" alt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28700" y="685800"/>
            <a:ext cx="48006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/>
            </a:lvl1pPr>
          </a:lstStyle>
          <a:p>
            <a:endParaRPr lang="en-US" alt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/>
            </a:lvl1pPr>
          </a:lstStyle>
          <a:p>
            <a:fld id="{C4B47D2D-500A-4258-993A-CA5EC2BF693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538564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A5B2CC-9665-48B5-A4B0-582F8F84F736}" type="slidenum">
              <a:rPr lang="en-US" altLang="en-US"/>
              <a:pPr/>
              <a:t>0</a:t>
            </a:fld>
            <a:endParaRPr lang="en-US" altLang="en-US" dirty="0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7C9F39-E9B0-4C68-88FB-DD7CEE5B7EC0}" type="slidenum">
              <a:rPr lang="en-US" altLang="en-US"/>
              <a:pPr/>
              <a:t>13</a:t>
            </a:fld>
            <a:endParaRPr lang="en-US" altLang="en-US" dirty="0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28700" y="685800"/>
            <a:ext cx="4800600" cy="3429000"/>
          </a:xfrm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charset="0"/>
            </a:endParaRPr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27868" indent="-27994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19797" indent="-22395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67716" indent="-22395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15635" indent="-22395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63554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11472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359391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07310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41F6C0B-2366-4FBF-B043-3C4ECFCF7F3C}" type="slidenum">
              <a:rPr lang="en-US" altLang="en-US" sz="900"/>
              <a:pPr eaLnBrk="1" hangingPunct="1">
                <a:spcBef>
                  <a:spcPct val="0"/>
                </a:spcBef>
              </a:pPr>
              <a:t>14</a:t>
            </a:fld>
            <a:endParaRPr lang="en-US" altLang="en-US" sz="9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7C9F39-E9B0-4C68-88FB-DD7CEE5B7EC0}" type="slidenum">
              <a:rPr lang="en-US" altLang="en-US"/>
              <a:pPr/>
              <a:t>15</a:t>
            </a:fld>
            <a:endParaRPr lang="en-US" altLang="en-US" dirty="0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338BE2-CD05-4020-80D6-B1DC62ED4941}" type="slidenum">
              <a:rPr lang="en-US" altLang="en-US"/>
              <a:pPr/>
              <a:t>19</a:t>
            </a:fld>
            <a:endParaRPr lang="en-US" altLang="en-US" dirty="0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7C9F39-E9B0-4C68-88FB-DD7CEE5B7EC0}" type="slidenum">
              <a:rPr lang="en-US" altLang="en-US"/>
              <a:pPr/>
              <a:t>1</a:t>
            </a:fld>
            <a:endParaRPr lang="en-US" altLang="en-US" dirty="0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7C9F39-E9B0-4C68-88FB-DD7CEE5B7EC0}" type="slidenum">
              <a:rPr lang="en-US" altLang="en-US"/>
              <a:pPr/>
              <a:t>2</a:t>
            </a:fld>
            <a:endParaRPr lang="en-US" altLang="en-US" dirty="0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28700" y="685800"/>
            <a:ext cx="4800600" cy="3429000"/>
          </a:xfrm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charset="0"/>
            </a:endParaRP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27868" indent="-27994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19797" indent="-22395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67716" indent="-22395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15635" indent="-22395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63554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11472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359391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07310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6A2F4AE-1E0F-49C4-909C-944291128566}" type="slidenum">
              <a:rPr lang="en-US" altLang="en-US" sz="900"/>
              <a:pPr eaLnBrk="1" hangingPunct="1">
                <a:spcBef>
                  <a:spcPct val="0"/>
                </a:spcBef>
              </a:pPr>
              <a:t>7</a:t>
            </a:fld>
            <a:endParaRPr lang="en-US" altLang="en-US" sz="9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8A8A3B6-776D-40A8-B0A1-2836561B7842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7588" y="676275"/>
            <a:ext cx="4837112" cy="3454400"/>
          </a:xfrm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7677" y="4355625"/>
            <a:ext cx="5080000" cy="4130657"/>
          </a:xfrm>
          <a:noFill/>
        </p:spPr>
        <p:txBody>
          <a:bodyPr/>
          <a:lstStyle/>
          <a:p>
            <a:endParaRPr lang="en-US" alt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28700" y="685800"/>
            <a:ext cx="4800600" cy="3429000"/>
          </a:xfrm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charset="0"/>
            </a:endParaRPr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27868" indent="-27994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19797" indent="-22395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67716" indent="-22395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15635" indent="-22395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63554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11472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359391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07310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6EB8D2D-5FB3-422A-845E-09D9B0DC8AD3}" type="slidenum">
              <a:rPr lang="en-US" altLang="en-US" sz="900"/>
              <a:pPr eaLnBrk="1" hangingPunct="1">
                <a:spcBef>
                  <a:spcPct val="0"/>
                </a:spcBef>
              </a:pPr>
              <a:t>9</a:t>
            </a:fld>
            <a:endParaRPr lang="en-US" altLang="en-US" sz="9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28700" y="685800"/>
            <a:ext cx="4800600" cy="3429000"/>
          </a:xfrm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charset="0"/>
            </a:endParaRPr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27868" indent="-27994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19797" indent="-22395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67716" indent="-22395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15635" indent="-22395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63554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11472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359391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07310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50C41B3-8328-4085-96A2-1C091AF77490}" type="slidenum">
              <a:rPr lang="en-US" altLang="en-US" sz="900"/>
              <a:pPr eaLnBrk="1" hangingPunct="1">
                <a:spcBef>
                  <a:spcPct val="0"/>
                </a:spcBef>
              </a:pPr>
              <a:t>10</a:t>
            </a:fld>
            <a:endParaRPr lang="en-US" altLang="en-US" sz="9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7C9F39-E9B0-4C68-88FB-DD7CEE5B7EC0}" type="slidenum">
              <a:rPr lang="en-US" altLang="en-US"/>
              <a:pPr/>
              <a:t>11</a:t>
            </a:fld>
            <a:endParaRPr lang="en-US" altLang="en-US" dirty="0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28700" y="685800"/>
            <a:ext cx="4800600" cy="3429000"/>
          </a:xfrm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charset="0"/>
            </a:endParaRPr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27868" indent="-27994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19797" indent="-22395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67716" indent="-22395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15635" indent="-223959" defTabSz="594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63554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11472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359391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07310" indent="-223959" defTabSz="594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DB44314-1069-4D2B-8132-F6D251399D8A}" type="slidenum">
              <a:rPr lang="en-US" altLang="en-US" sz="900"/>
              <a:pPr eaLnBrk="1" hangingPunct="1">
                <a:spcBef>
                  <a:spcPct val="0"/>
                </a:spcBef>
              </a:pPr>
              <a:t>12</a:t>
            </a:fld>
            <a:endParaRPr lang="en-US" altLang="en-US" sz="9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3.tiff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2.tiff"/><Relationship Id="rId5" Type="http://schemas.openxmlformats.org/officeDocument/2006/relationships/image" Target="../media/image1.tiff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MMC_CoverShape"/>
          <p:cNvGrpSpPr/>
          <p:nvPr userDrawn="1">
            <p:custDataLst>
              <p:tags r:id="rId1"/>
            </p:custDataLst>
          </p:nvPr>
        </p:nvGrpSpPr>
        <p:grpSpPr>
          <a:xfrm>
            <a:off x="0" y="2616200"/>
            <a:ext cx="9601201" cy="3657601"/>
            <a:chOff x="0" y="2616200"/>
            <a:chExt cx="9601201" cy="3657601"/>
          </a:xfrm>
        </p:grpSpPr>
        <p:sp>
          <p:nvSpPr>
            <p:cNvPr id="2" name="Freeform 1"/>
            <p:cNvSpPr/>
            <p:nvPr userDrawn="1"/>
          </p:nvSpPr>
          <p:spPr bwMode="auto">
            <a:xfrm>
              <a:off x="0" y="2616200"/>
              <a:ext cx="914401" cy="1625601"/>
            </a:xfrm>
            <a:custGeom>
              <a:avLst/>
              <a:gdLst/>
              <a:ahLst/>
              <a:cxnLst/>
              <a:rect l="0" t="0" r="0" b="0"/>
              <a:pathLst>
                <a:path w="914401" h="1625601">
                  <a:moveTo>
                    <a:pt x="0" y="457200"/>
                  </a:moveTo>
                  <a:lnTo>
                    <a:pt x="914400" y="0"/>
                  </a:lnTo>
                  <a:lnTo>
                    <a:pt x="0" y="1625600"/>
                  </a:lnTo>
                </a:path>
              </a:pathLst>
            </a:custGeom>
            <a:solidFill>
              <a:schemeClr val="hlink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0" tIns="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86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" name="Freeform 2"/>
            <p:cNvSpPr/>
            <p:nvPr userDrawn="1"/>
          </p:nvSpPr>
          <p:spPr bwMode="auto">
            <a:xfrm>
              <a:off x="0" y="2616200"/>
              <a:ext cx="914401" cy="2997201"/>
            </a:xfrm>
            <a:custGeom>
              <a:avLst/>
              <a:gdLst/>
              <a:ahLst/>
              <a:cxnLst/>
              <a:rect l="0" t="0" r="0" b="0"/>
              <a:pathLst>
                <a:path w="914401" h="2997201">
                  <a:moveTo>
                    <a:pt x="0" y="1371600"/>
                  </a:moveTo>
                  <a:lnTo>
                    <a:pt x="914400" y="0"/>
                  </a:lnTo>
                  <a:lnTo>
                    <a:pt x="0" y="2997200"/>
                  </a:lnTo>
                </a:path>
              </a:pathLst>
            </a:cu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0" tIns="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86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" name="Freeform 3"/>
            <p:cNvSpPr/>
            <p:nvPr userDrawn="1"/>
          </p:nvSpPr>
          <p:spPr bwMode="auto">
            <a:xfrm>
              <a:off x="0" y="2616200"/>
              <a:ext cx="8940801" cy="3657601"/>
            </a:xfrm>
            <a:custGeom>
              <a:avLst/>
              <a:gdLst/>
              <a:ahLst/>
              <a:cxnLst/>
              <a:rect l="0" t="0" r="0" b="0"/>
              <a:pathLst>
                <a:path w="8940801" h="3657601">
                  <a:moveTo>
                    <a:pt x="0" y="2743200"/>
                  </a:moveTo>
                  <a:lnTo>
                    <a:pt x="914400" y="0"/>
                  </a:lnTo>
                  <a:lnTo>
                    <a:pt x="8940800" y="3657600"/>
                  </a:lnTo>
                  <a:lnTo>
                    <a:pt x="0" y="3657600"/>
                  </a:lnTo>
                </a:path>
              </a:pathLst>
            </a:cu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0" tIns="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86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" name="Freeform 4"/>
            <p:cNvSpPr/>
            <p:nvPr userDrawn="1"/>
          </p:nvSpPr>
          <p:spPr bwMode="auto">
            <a:xfrm>
              <a:off x="914400" y="2616200"/>
              <a:ext cx="8686801" cy="3657601"/>
            </a:xfrm>
            <a:custGeom>
              <a:avLst/>
              <a:gdLst/>
              <a:ahLst/>
              <a:cxnLst/>
              <a:rect l="0" t="0" r="0" b="0"/>
              <a:pathLst>
                <a:path w="8686801" h="3657601">
                  <a:moveTo>
                    <a:pt x="7772400" y="3657600"/>
                  </a:moveTo>
                  <a:lnTo>
                    <a:pt x="0" y="0"/>
                  </a:lnTo>
                  <a:lnTo>
                    <a:pt x="8686800" y="1117600"/>
                  </a:lnTo>
                  <a:lnTo>
                    <a:pt x="8686800" y="3657600"/>
                  </a:lnTo>
                </a:path>
              </a:pathLst>
            </a:custGeom>
            <a:solidFill>
              <a:schemeClr val="hlink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0" tIns="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86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Freeform 5"/>
            <p:cNvSpPr/>
            <p:nvPr userDrawn="1"/>
          </p:nvSpPr>
          <p:spPr bwMode="auto">
            <a:xfrm>
              <a:off x="914400" y="2616200"/>
              <a:ext cx="8686801" cy="1371601"/>
            </a:xfrm>
            <a:custGeom>
              <a:avLst/>
              <a:gdLst/>
              <a:ahLst/>
              <a:cxnLst/>
              <a:rect l="0" t="0" r="0" b="0"/>
              <a:pathLst>
                <a:path w="8686801" h="1371601">
                  <a:moveTo>
                    <a:pt x="8686800" y="1371600"/>
                  </a:moveTo>
                  <a:lnTo>
                    <a:pt x="0" y="0"/>
                  </a:lnTo>
                  <a:lnTo>
                    <a:pt x="8686800" y="203200"/>
                  </a:lnTo>
                </a:path>
              </a:pathLst>
            </a:custGeom>
            <a:solidFill>
              <a:schemeClr val="folHlink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0" tIns="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86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Freeform 6"/>
            <p:cNvSpPr/>
            <p:nvPr userDrawn="1"/>
          </p:nvSpPr>
          <p:spPr bwMode="auto">
            <a:xfrm>
              <a:off x="914400" y="2616200"/>
              <a:ext cx="8686801" cy="457201"/>
            </a:xfrm>
            <a:custGeom>
              <a:avLst/>
              <a:gdLst/>
              <a:ahLst/>
              <a:cxnLst/>
              <a:rect l="0" t="0" r="0" b="0"/>
              <a:pathLst>
                <a:path w="8686801" h="457201">
                  <a:moveTo>
                    <a:pt x="8686800" y="457200"/>
                  </a:moveTo>
                  <a:lnTo>
                    <a:pt x="0" y="0"/>
                  </a:lnTo>
                  <a:lnTo>
                    <a:pt x="8686800" y="0"/>
                  </a:lnTo>
                </a:path>
              </a:pathLst>
            </a:cu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0" tIns="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86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8194" name="PresentationTitle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>
          <a:xfrm>
            <a:off x="896938" y="1243013"/>
            <a:ext cx="8234362" cy="370551"/>
          </a:xfrm>
        </p:spPr>
        <p:txBody>
          <a:bodyPr tIns="0" rIns="0" bIns="0">
            <a:spAutoFit/>
          </a:bodyPr>
          <a:lstStyle>
            <a:lvl1pPr>
              <a:lnSpc>
                <a:spcPct val="86000"/>
              </a:lnSpc>
              <a:defRPr sz="2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8388" name="Date"/>
          <p:cNvSpPr>
            <a:spLocks noGrp="1" noChangeArrowheads="1"/>
          </p:cNvSpPr>
          <p:nvPr>
            <p:ph type="subTitle" sz="quarter" idx="1"/>
            <p:custDataLst>
              <p:tags r:id="rId3"/>
            </p:custDataLst>
          </p:nvPr>
        </p:nvSpPr>
        <p:spPr>
          <a:xfrm>
            <a:off x="904875" y="1998663"/>
            <a:ext cx="4852988" cy="2286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0" indent="0">
              <a:lnSpc>
                <a:spcPct val="83000"/>
              </a:lnSpc>
              <a:spcBef>
                <a:spcPct val="0"/>
              </a:spcBef>
              <a:buFontTx/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pic>
        <p:nvPicPr>
          <p:cNvPr id="9" name="Picture 8"/>
          <p:cNvPicPr>
            <a:picLocks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26" y="477901"/>
            <a:ext cx="1510284" cy="22860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838" y="6459474"/>
            <a:ext cx="1659636" cy="22860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010" y="574675"/>
            <a:ext cx="2950464" cy="1036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3D7F6A-C597-4965-BA54-B724C073B18C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B48F278-9AA1-4203-B764-A48658503890}" type="datetime4">
              <a:rPr lang="en-US" altLang="en-US"/>
              <a:pPr/>
              <a:t>May 15, 2017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40826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0713" y="382588"/>
            <a:ext cx="2171700" cy="5883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382588"/>
            <a:ext cx="6362700" cy="5883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F4416BB-6B8C-45FC-B9D9-BDE5796BED1D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D63815FE-E978-47BA-A530-59450B875E42}" type="datetime4">
              <a:rPr lang="en-US" altLang="en-US"/>
              <a:pPr/>
              <a:t>May 15, 2017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68986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0217F6D-C4E0-4A35-B4BB-73F414171670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37AD89A-3D1F-4E97-8A26-B8EE0B735B21}" type="datetime4">
              <a:rPr lang="en-US" altLang="en-US"/>
              <a:pPr/>
              <a:t>May 15, 2017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99785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825" y="4406900"/>
            <a:ext cx="8161338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825" y="2906713"/>
            <a:ext cx="8161338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4AB2760-F563-4AD8-9762-7F114E4BB83E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784B75E-50C8-4DC4-9330-8BF027EF6642}" type="datetime4">
              <a:rPr lang="en-US" altLang="en-US"/>
              <a:pPr/>
              <a:t>May 15, 2017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867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277938"/>
            <a:ext cx="42672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5213" y="1277938"/>
            <a:ext cx="42672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E4A797D-4DBF-4EC5-9DC9-295CFC82BB6D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6F84BB8-FD8B-4703-AA28-E3E1596B524C}" type="datetime4">
              <a:rPr lang="en-US" altLang="en-US"/>
              <a:pPr/>
              <a:t>May 15, 2017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73217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74638"/>
            <a:ext cx="864393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535113"/>
            <a:ext cx="4243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425" y="2174875"/>
            <a:ext cx="4243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8388" y="1535113"/>
            <a:ext cx="4244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8388" y="2174875"/>
            <a:ext cx="4244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0F93C89-9DCE-4084-B834-DF0861390A17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93857750-4257-4E22-BF0D-FB1B905BF333}" type="datetime4">
              <a:rPr lang="en-US" altLang="en-US"/>
              <a:pPr/>
              <a:t>May 15, 2017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58765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7F05FF2-8C93-48E7-B5FB-2713CE4E0D5D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F9792A48-D45C-4CFE-BB65-33FE458D93E1}" type="datetime4">
              <a:rPr lang="en-US" altLang="en-US"/>
              <a:pPr/>
              <a:t>May 15, 2017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09298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EB9A5F-56F0-45E6-ACEC-FD47838BC0A7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CB254A6A-4EC1-4497-A3D7-253D86D6987C}" type="datetime4">
              <a:rPr lang="en-US" altLang="en-US"/>
              <a:pPr/>
              <a:t>May 15, 2017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63695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73050"/>
            <a:ext cx="31607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438" y="273050"/>
            <a:ext cx="5368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425" y="1435100"/>
            <a:ext cx="31607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784C1B3-9E32-424C-85F1-E93626C11A6C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EC06BB7-020F-4454-AAB7-8BBB2ED0180B}" type="datetime4">
              <a:rPr lang="en-US" altLang="en-US"/>
              <a:pPr/>
              <a:t>May 15, 2017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16152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2775" y="4800600"/>
            <a:ext cx="576103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2775" y="612775"/>
            <a:ext cx="576103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2775" y="5367338"/>
            <a:ext cx="576103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C54E907-3BD2-41CB-9D16-0BEBB0216A9F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81640A73-2493-4695-AC75-150F48437275}" type="datetime4">
              <a:rPr lang="en-US" altLang="en-US"/>
              <a:pPr/>
              <a:t>May 15, 2017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51543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gray">
          <a:xfrm>
            <a:off x="455613" y="382588"/>
            <a:ext cx="8686800" cy="69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BodyText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gray">
          <a:xfrm>
            <a:off x="455613" y="1277938"/>
            <a:ext cx="8686800" cy="498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45" name="Copyright" hidden="1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477838" y="6534150"/>
            <a:ext cx="2897187" cy="10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/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fr-FR" altLang="en-US" sz="700" dirty="0" smtClean="0">
                <a:solidFill>
                  <a:srgbClr val="7C848A"/>
                </a:solidFill>
                <a:cs typeface="Arial" charset="0"/>
              </a:rPr>
              <a:t>© 2015 Marsh Management Services Inc.</a:t>
            </a:r>
            <a:endParaRPr lang="en-US" altLang="en-US" sz="700" dirty="0">
              <a:solidFill>
                <a:srgbClr val="7C848A"/>
              </a:solidFill>
            </a:endParaRPr>
          </a:p>
        </p:txBody>
      </p:sp>
      <p:sp>
        <p:nvSpPr>
          <p:cNvPr id="1049" name="SlideNumber"/>
          <p:cNvSpPr>
            <a:spLocks noGrp="1" noChangeArrowheads="1"/>
          </p:cNvSpPr>
          <p:nvPr>
            <p:ph type="sldNum" sz="quarter" idx="4"/>
            <p:custDataLst>
              <p:tags r:id="rId16"/>
            </p:custDataLst>
          </p:nvPr>
        </p:nvSpPr>
        <p:spPr bwMode="gray">
          <a:xfrm>
            <a:off x="8691563" y="6483350"/>
            <a:ext cx="447675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ct val="100000"/>
              </a:lnSpc>
              <a:defRPr sz="11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D088E3C-EDDD-44C4-B07B-565FE58D7CE7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1052" name="Date" hidden="1"/>
          <p:cNvSpPr>
            <a:spLocks noGrp="1" noChangeArrowheads="1"/>
          </p:cNvSpPr>
          <p:nvPr>
            <p:ph type="dt" sz="half" idx="2"/>
            <p:custDataLst>
              <p:tags r:id="rId17"/>
            </p:custDataLst>
          </p:nvPr>
        </p:nvSpPr>
        <p:spPr bwMode="gray">
          <a:xfrm>
            <a:off x="4262438" y="6532791"/>
            <a:ext cx="1079500" cy="1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spcBef>
                <a:spcPct val="50000"/>
              </a:spcBef>
              <a:defRPr sz="700">
                <a:solidFill>
                  <a:srgbClr val="7C848A"/>
                </a:solidFill>
                <a:cs typeface="Arial" charset="0"/>
              </a:defRPr>
            </a:lvl1pPr>
          </a:lstStyle>
          <a:p>
            <a:fld id="{ABF69835-D3D3-4C78-9294-10AA4CA2B57E}" type="datetime4">
              <a:rPr lang="en-US" altLang="en-US" smtClean="0"/>
              <a:pPr/>
              <a:t>May 15, 2017</a:t>
            </a:fld>
            <a:endParaRPr lang="en-US" altLang="en-US" dirty="0"/>
          </a:p>
        </p:txBody>
      </p:sp>
      <p:sp>
        <p:nvSpPr>
          <p:cNvPr id="1059" name="Business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gray">
          <a:xfrm>
            <a:off x="477838" y="6534150"/>
            <a:ext cx="2889250" cy="10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/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n-US" altLang="en-US" sz="700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MARSH</a:t>
            </a:r>
            <a:endParaRPr lang="en-US" altLang="en-US" sz="7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60" name="Filepath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2482850" y="6528028"/>
            <a:ext cx="6021388" cy="1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algn="r">
              <a:lnSpc>
                <a:spcPct val="100000"/>
              </a:lnSpc>
              <a:spcBef>
                <a:spcPct val="50000"/>
              </a:spcBef>
            </a:pPr>
            <a:endParaRPr lang="en-US" altLang="en-US" sz="7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Freeform 1"/>
          <p:cNvSpPr/>
          <p:nvPr userDrawn="1"/>
        </p:nvSpPr>
        <p:spPr bwMode="auto">
          <a:xfrm>
            <a:off x="0" y="0"/>
            <a:ext cx="9601201" cy="292101"/>
          </a:xfrm>
          <a:custGeom>
            <a:avLst/>
            <a:gdLst/>
            <a:ahLst/>
            <a:cxnLst/>
            <a:rect l="0" t="0" r="0" b="0"/>
            <a:pathLst>
              <a:path w="9601201" h="292101">
                <a:moveTo>
                  <a:pt x="0" y="0"/>
                </a:moveTo>
                <a:lnTo>
                  <a:pt x="9601200" y="0"/>
                </a:lnTo>
                <a:lnTo>
                  <a:pt x="9601200" y="292100"/>
                </a:lnTo>
                <a:lnTo>
                  <a:pt x="0" y="114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reeform 2"/>
          <p:cNvSpPr/>
          <p:nvPr userDrawn="1"/>
        </p:nvSpPr>
        <p:spPr bwMode="auto">
          <a:xfrm>
            <a:off x="0" y="0"/>
            <a:ext cx="9601201" cy="431801"/>
          </a:xfrm>
          <a:custGeom>
            <a:avLst/>
            <a:gdLst/>
            <a:ahLst/>
            <a:cxnLst/>
            <a:rect l="0" t="0" r="0" b="0"/>
            <a:pathLst>
              <a:path w="9601201" h="431801">
                <a:moveTo>
                  <a:pt x="0" y="88900"/>
                </a:moveTo>
                <a:lnTo>
                  <a:pt x="9601200" y="266700"/>
                </a:lnTo>
                <a:lnTo>
                  <a:pt x="9601200" y="431800"/>
                </a:lnTo>
                <a:lnTo>
                  <a:pt x="0" y="152400"/>
                </a:lnTo>
                <a:lnTo>
                  <a:pt x="0" y="88900"/>
                </a:lnTo>
                <a:lnTo>
                  <a:pt x="0" y="0"/>
                </a:lnTo>
              </a:path>
            </a:pathLst>
          </a:custGeom>
          <a:solidFill>
            <a:schemeClr val="folHlink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rtl="0" fontAlgn="base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Arial" charset="0"/>
        </a:defRPr>
      </a:lvl2pPr>
      <a:lvl3pPr algn="l" rtl="0" fontAlgn="base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Arial" charset="0"/>
        </a:defRPr>
      </a:lvl3pPr>
      <a:lvl4pPr algn="l" rtl="0" fontAlgn="base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Arial" charset="0"/>
        </a:defRPr>
      </a:lvl4pPr>
      <a:lvl5pPr algn="l" rtl="0" fontAlgn="base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Arial" charset="0"/>
        </a:defRPr>
      </a:lvl5pPr>
      <a:lvl6pPr marL="457200" algn="l" rtl="0" fontAlgn="base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Arial" charset="0"/>
        </a:defRPr>
      </a:lvl6pPr>
      <a:lvl7pPr marL="914400" algn="l" rtl="0" fontAlgn="base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Arial" charset="0"/>
        </a:defRPr>
      </a:lvl7pPr>
      <a:lvl8pPr marL="1371600" algn="l" rtl="0" fontAlgn="base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Arial" charset="0"/>
        </a:defRPr>
      </a:lvl8pPr>
      <a:lvl9pPr marL="1828800" algn="l" rtl="0" fontAlgn="base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Arial" charset="0"/>
        </a:defRPr>
      </a:lvl9pPr>
    </p:titleStyle>
    <p:bodyStyle>
      <a:lvl1pPr marL="203200" indent="-203200" algn="l" rtl="0" fontAlgn="base">
        <a:spcBef>
          <a:spcPct val="60000"/>
        </a:spcBef>
        <a:spcAft>
          <a:spcPct val="0"/>
        </a:spcAft>
        <a:buChar char="•"/>
        <a:defRPr sz="20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8000" indent="-2794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685800" indent="-177800" algn="l" rtl="0" fontAlgn="base">
        <a:spcBef>
          <a:spcPct val="20000"/>
        </a:spcBef>
        <a:spcAft>
          <a:spcPct val="0"/>
        </a:spcAft>
        <a:buFont typeface="Arial" charset="0"/>
        <a:buChar char="­"/>
        <a:defRPr sz="20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863600" indent="-177800" algn="l" rtl="0" fontAlgn="base">
        <a:spcBef>
          <a:spcPct val="20000"/>
        </a:spcBef>
        <a:spcAft>
          <a:spcPct val="0"/>
        </a:spcAft>
        <a:buFont typeface="Arial" charset="0"/>
        <a:buChar char="­"/>
        <a:defRPr sz="20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041400" indent="-177800" algn="l" rtl="0" fontAlgn="base">
        <a:spcBef>
          <a:spcPct val="20000"/>
        </a:spcBef>
        <a:spcAft>
          <a:spcPct val="0"/>
        </a:spcAft>
        <a:buFont typeface="Arial" charset="0"/>
        <a:buChar char="-"/>
        <a:defRPr sz="20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498600" indent="-177800" algn="l" rtl="0" fontAlgn="base">
        <a:spcBef>
          <a:spcPct val="20000"/>
        </a:spcBef>
        <a:spcAft>
          <a:spcPct val="0"/>
        </a:spcAft>
        <a:buFont typeface="Arial" charset="0"/>
        <a:buChar char="-"/>
        <a:defRPr sz="2000">
          <a:solidFill>
            <a:schemeClr val="tx1"/>
          </a:solidFill>
          <a:latin typeface="+mn-lt"/>
          <a:ea typeface="+mn-ea"/>
        </a:defRPr>
      </a:lvl6pPr>
      <a:lvl7pPr marL="1955800" indent="-177800" algn="l" rtl="0" fontAlgn="base">
        <a:spcBef>
          <a:spcPct val="20000"/>
        </a:spcBef>
        <a:spcAft>
          <a:spcPct val="0"/>
        </a:spcAft>
        <a:buFont typeface="Arial" charset="0"/>
        <a:buChar char="-"/>
        <a:defRPr sz="2000">
          <a:solidFill>
            <a:schemeClr val="tx1"/>
          </a:solidFill>
          <a:latin typeface="+mn-lt"/>
          <a:ea typeface="+mn-ea"/>
        </a:defRPr>
      </a:lvl7pPr>
      <a:lvl8pPr marL="2413000" indent="-177800" algn="l" rtl="0" fontAlgn="base">
        <a:spcBef>
          <a:spcPct val="20000"/>
        </a:spcBef>
        <a:spcAft>
          <a:spcPct val="0"/>
        </a:spcAft>
        <a:buFont typeface="Arial" charset="0"/>
        <a:buChar char="-"/>
        <a:defRPr sz="2000">
          <a:solidFill>
            <a:schemeClr val="tx1"/>
          </a:solidFill>
          <a:latin typeface="+mn-lt"/>
          <a:ea typeface="+mn-ea"/>
        </a:defRPr>
      </a:lvl8pPr>
      <a:lvl9pPr marL="2870200" indent="-177800" algn="l" rtl="0" fontAlgn="base">
        <a:spcBef>
          <a:spcPct val="20000"/>
        </a:spcBef>
        <a:spcAft>
          <a:spcPct val="0"/>
        </a:spcAft>
        <a:buFont typeface="Arial" charset="0"/>
        <a:buChar char="-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4" Type="http://schemas.openxmlformats.org/officeDocument/2006/relationships/image" Target="../media/image1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PresentationTitle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>
          <a:xfrm>
            <a:off x="723900" y="1243013"/>
            <a:ext cx="8407400" cy="1007712"/>
          </a:xfrm>
        </p:spPr>
        <p:txBody>
          <a:bodyPr/>
          <a:lstStyle/>
          <a:p>
            <a:r>
              <a:rPr lang="en-US" altLang="en-US" dirty="0" smtClean="0"/>
              <a:t>Cyber Insurance 101</a:t>
            </a:r>
            <a:br>
              <a:rPr lang="en-US" altLang="en-US" dirty="0" smtClean="0"/>
            </a:br>
            <a:r>
              <a:rPr lang="en-US" sz="2400" dirty="0"/>
              <a:t>South Texas Chapter Risk &amp; Insurance Management Society </a:t>
            </a: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endParaRPr lang="en-US" altLang="en-US" sz="2400" dirty="0">
              <a:solidFill>
                <a:schemeClr val="accent2"/>
              </a:solidFill>
            </a:endParaRPr>
          </a:p>
        </p:txBody>
      </p:sp>
      <p:sp>
        <p:nvSpPr>
          <p:cNvPr id="2237" name="Date"/>
          <p:cNvSpPr>
            <a:spLocks noGrp="1" noChangeArrowheads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903288" y="2307963"/>
            <a:ext cx="4852988" cy="233397"/>
          </a:xfrm>
        </p:spPr>
        <p:txBody>
          <a:bodyPr/>
          <a:lstStyle/>
          <a:p>
            <a:r>
              <a:rPr lang="en-US" altLang="en-US" dirty="0" smtClean="0"/>
              <a:t>May 17, 2017</a:t>
            </a:r>
            <a:endParaRPr lang="en-US" altLang="en-US" dirty="0"/>
          </a:p>
        </p:txBody>
      </p:sp>
      <p:sp>
        <p:nvSpPr>
          <p:cNvPr id="2052" name="NameAndLocation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903288" y="5624354"/>
            <a:ext cx="49720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algn="l">
              <a:lnSpc>
                <a:spcPct val="100000"/>
              </a:lnSpc>
              <a:spcBef>
                <a:spcPct val="20000"/>
              </a:spcBef>
            </a:pPr>
            <a:r>
              <a:rPr lang="en-US" altLang="en-US" sz="1600" b="1" dirty="0" smtClean="0">
                <a:solidFill>
                  <a:srgbClr val="FFFFFF"/>
                </a:solidFill>
              </a:rPr>
              <a:t>Matt C. Green, Marsh</a:t>
            </a:r>
            <a:endParaRPr lang="en-US" altLang="en-US" sz="1600" dirty="0">
              <a:solidFill>
                <a:srgbClr val="FFFFFF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688597" y="6512019"/>
            <a:ext cx="2240044" cy="138499"/>
          </a:xfrm>
          <a:noFill/>
        </p:spPr>
        <p:txBody>
          <a:bodyPr/>
          <a:lstStyle>
            <a:lvl1pPr eaLnBrk="0" hangingPunct="0">
              <a:buChar char="•"/>
              <a:defRPr sz="1000"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buChar char="•"/>
              <a:defRPr sz="1000"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buChar char="•"/>
              <a:defRPr sz="1000"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buChar char="•"/>
              <a:defRPr sz="1000"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fld id="{17A3D5B3-D2E0-4ECF-84A8-F5FC57C57BCE}" type="slidenum">
              <a:rPr lang="en-US" altLang="en-US" sz="900">
                <a:solidFill>
                  <a:schemeClr val="bg1"/>
                </a:solidFill>
              </a:rPr>
              <a:pPr eaLnBrk="1" hangingPunct="1">
                <a:buFontTx/>
                <a:buNone/>
              </a:pPr>
              <a:t>9</a:t>
            </a:fld>
            <a:endParaRPr lang="en-US" altLang="en-US" sz="900" dirty="0">
              <a:solidFill>
                <a:schemeClr val="bg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1800" b="1" dirty="0">
                <a:cs typeface="Arial"/>
              </a:rPr>
              <a:t>Partnerships With Third Party Vendors</a:t>
            </a:r>
          </a:p>
          <a:p>
            <a:pPr>
              <a:defRPr/>
            </a:pPr>
            <a:r>
              <a:rPr lang="en-US" sz="1800" b="1" dirty="0">
                <a:cs typeface="Arial"/>
              </a:rPr>
              <a:t>Loss Prevention </a:t>
            </a:r>
            <a:endParaRPr lang="en-US" sz="1800" dirty="0">
              <a:cs typeface="Arial"/>
            </a:endParaRPr>
          </a:p>
          <a:p>
            <a:pPr lvl="1">
              <a:defRPr/>
            </a:pPr>
            <a:r>
              <a:rPr lang="en-US" sz="1500" dirty="0">
                <a:cs typeface="Arial"/>
              </a:rPr>
              <a:t>Cybersecurity risk assessment.</a:t>
            </a:r>
          </a:p>
          <a:p>
            <a:pPr lvl="1">
              <a:defRPr/>
            </a:pPr>
            <a:r>
              <a:rPr lang="en-US" sz="1500" dirty="0">
                <a:cs typeface="Arial"/>
              </a:rPr>
              <a:t>“Dark Web” data mining and monitoring.</a:t>
            </a:r>
          </a:p>
          <a:p>
            <a:pPr lvl="1">
              <a:defRPr/>
            </a:pPr>
            <a:r>
              <a:rPr lang="en-US" sz="1500" dirty="0">
                <a:cs typeface="Arial"/>
              </a:rPr>
              <a:t>Vendor security ratings.</a:t>
            </a:r>
          </a:p>
          <a:p>
            <a:pPr lvl="1">
              <a:defRPr/>
            </a:pPr>
            <a:r>
              <a:rPr lang="en-US" sz="1500" dirty="0">
                <a:cs typeface="Arial"/>
              </a:rPr>
              <a:t>Employee education (e.g., phishing).</a:t>
            </a:r>
          </a:p>
          <a:p>
            <a:pPr lvl="1">
              <a:defRPr/>
            </a:pPr>
            <a:r>
              <a:rPr lang="en-US" sz="1500" dirty="0">
                <a:cs typeface="Arial"/>
              </a:rPr>
              <a:t>Vulnerability scanning.</a:t>
            </a:r>
          </a:p>
          <a:p>
            <a:pPr>
              <a:defRPr/>
            </a:pPr>
            <a:r>
              <a:rPr lang="en-US" sz="1800" b="1" dirty="0">
                <a:cs typeface="Arial"/>
              </a:rPr>
              <a:t>Claims </a:t>
            </a:r>
            <a:endParaRPr lang="en-US" sz="1800" dirty="0">
              <a:cs typeface="Arial"/>
            </a:endParaRPr>
          </a:p>
          <a:p>
            <a:pPr lvl="1">
              <a:defRPr/>
            </a:pPr>
            <a:r>
              <a:rPr lang="en-US" sz="1500" dirty="0">
                <a:cs typeface="Arial"/>
              </a:rPr>
              <a:t>Breach coach.</a:t>
            </a:r>
          </a:p>
          <a:p>
            <a:pPr lvl="1">
              <a:defRPr/>
            </a:pPr>
            <a:r>
              <a:rPr lang="en-US" sz="1500" dirty="0">
                <a:cs typeface="Arial"/>
              </a:rPr>
              <a:t>Incident response, including forensics.</a:t>
            </a:r>
          </a:p>
          <a:p>
            <a:pPr lvl="1">
              <a:defRPr/>
            </a:pPr>
            <a:r>
              <a:rPr lang="en-US" sz="1500" dirty="0">
                <a:cs typeface="Arial"/>
              </a:rPr>
              <a:t>Crisis communications.</a:t>
            </a:r>
          </a:p>
          <a:p>
            <a:pPr>
              <a:defRPr/>
            </a:pPr>
            <a:r>
              <a:rPr lang="en-US" sz="1800" b="1" dirty="0">
                <a:cs typeface="Arial"/>
              </a:rPr>
              <a:t>Information Sharing</a:t>
            </a:r>
          </a:p>
          <a:p>
            <a:pPr>
              <a:defRPr/>
            </a:pPr>
            <a:r>
              <a:rPr lang="en-US" sz="1800" b="1" dirty="0">
                <a:cs typeface="Arial"/>
              </a:rPr>
              <a:t>Business Continuity Planning/Resiliency</a:t>
            </a:r>
          </a:p>
          <a:p>
            <a:pPr marL="0" indent="0">
              <a:buNone/>
              <a:defRPr/>
            </a:pPr>
            <a:endParaRPr lang="en-US" dirty="0" smtClean="0"/>
          </a:p>
          <a:p>
            <a:pPr marL="0" indent="0">
              <a:buNone/>
              <a:defRPr/>
            </a:pPr>
            <a:endParaRPr lang="en-US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455613" y="382588"/>
            <a:ext cx="8686800" cy="690562"/>
          </a:xfrm>
        </p:spPr>
        <p:txBody>
          <a:bodyPr/>
          <a:lstStyle/>
          <a:p>
            <a:r>
              <a:rPr lang="en-US" altLang="en-US" dirty="0" smtClean="0"/>
              <a:t>Cyber Insurance</a:t>
            </a:r>
            <a:br>
              <a:rPr lang="en-US" altLang="en-US" dirty="0" smtClean="0"/>
            </a:br>
            <a:r>
              <a:rPr lang="en-US" altLang="en-US" dirty="0" smtClean="0">
                <a:solidFill>
                  <a:schemeClr val="accent2"/>
                </a:solidFill>
              </a:rPr>
              <a:t>Carrier Approach – Value Added Services</a:t>
            </a:r>
          </a:p>
        </p:txBody>
      </p:sp>
    </p:spTree>
    <p:extLst>
      <p:ext uri="{BB962C8B-B14F-4D97-AF65-F5344CB8AC3E}">
        <p14:creationId xmlns:p14="http://schemas.microsoft.com/office/powerpoint/2010/main" val="330771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3" name="Group 6"/>
          <p:cNvGrpSpPr>
            <a:grpSpLocks noChangeAspect="1"/>
          </p:cNvGrpSpPr>
          <p:nvPr/>
        </p:nvGrpSpPr>
        <p:grpSpPr bwMode="auto">
          <a:xfrm>
            <a:off x="2050596" y="1755122"/>
            <a:ext cx="4846862" cy="4063533"/>
            <a:chOff x="2341484" y="1639578"/>
            <a:chExt cx="4434858" cy="4023946"/>
          </a:xfrm>
        </p:grpSpPr>
        <p:sp>
          <p:nvSpPr>
            <p:cNvPr id="71685" name="Oval 7"/>
            <p:cNvSpPr>
              <a:spLocks noChangeArrowheads="1"/>
            </p:cNvSpPr>
            <p:nvPr/>
          </p:nvSpPr>
          <p:spPr bwMode="auto">
            <a:xfrm>
              <a:off x="2876993" y="2121289"/>
              <a:ext cx="3414065" cy="3313652"/>
            </a:xfrm>
            <a:prstGeom prst="ellipse">
              <a:avLst/>
            </a:prstGeom>
            <a:noFill/>
            <a:ln w="152400">
              <a:solidFill>
                <a:srgbClr val="A6E2E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 anchor="ctr"/>
            <a:lstStyle>
              <a:lvl1pPr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2"/>
                </a:buClr>
                <a:buFont typeface="Wingdings" pitchFamily="2" charset="2"/>
                <a:buNone/>
              </a:pPr>
              <a:endParaRPr lang="en-US" altLang="en-US" sz="800" dirty="0"/>
            </a:p>
          </p:txBody>
        </p:sp>
        <p:sp>
          <p:nvSpPr>
            <p:cNvPr id="71686" name="Oval 8"/>
            <p:cNvSpPr>
              <a:spLocks noChangeArrowheads="1"/>
            </p:cNvSpPr>
            <p:nvPr/>
          </p:nvSpPr>
          <p:spPr bwMode="auto">
            <a:xfrm>
              <a:off x="3908427" y="1639578"/>
              <a:ext cx="1356300" cy="1316409"/>
            </a:xfrm>
            <a:prstGeom prst="ellipse">
              <a:avLst/>
            </a:prstGeom>
            <a:solidFill>
              <a:schemeClr val="accent1"/>
            </a:solidFill>
            <a:ln w="57150">
              <a:solidFill>
                <a:srgbClr val="A6E2EF"/>
              </a:solidFill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2"/>
                </a:buClr>
                <a:buFont typeface="Wingdings" pitchFamily="2" charset="2"/>
                <a:buNone/>
              </a:pPr>
              <a:endParaRPr lang="en-US" altLang="en-US" sz="800" dirty="0">
                <a:solidFill>
                  <a:srgbClr val="88D0E5"/>
                </a:solidFill>
              </a:endParaRPr>
            </a:p>
          </p:txBody>
        </p:sp>
        <p:sp>
          <p:nvSpPr>
            <p:cNvPr id="71687" name="Rectangle 9"/>
            <p:cNvSpPr>
              <a:spLocks noChangeArrowheads="1"/>
            </p:cNvSpPr>
            <p:nvPr/>
          </p:nvSpPr>
          <p:spPr bwMode="auto">
            <a:xfrm>
              <a:off x="4155524" y="2318324"/>
              <a:ext cx="879135" cy="422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2058" tIns="41029" rIns="82058" bIns="41029">
              <a:spAutoFit/>
            </a:bodyPr>
            <a:lstStyle>
              <a:lvl1pPr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1300" dirty="0">
                  <a:solidFill>
                    <a:schemeClr val="bg1"/>
                  </a:solidFill>
                  <a:cs typeface="Arial" charset="0"/>
                </a:rPr>
                <a:t>GENERAL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1300" dirty="0">
                  <a:solidFill>
                    <a:schemeClr val="bg1"/>
                  </a:solidFill>
                  <a:cs typeface="Arial" charset="0"/>
                </a:rPr>
                <a:t>LIABILITY</a:t>
              </a:r>
            </a:p>
          </p:txBody>
        </p:sp>
        <p:pic>
          <p:nvPicPr>
            <p:cNvPr id="7168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6649" y="1853622"/>
              <a:ext cx="653761" cy="4010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689" name="Oval 11"/>
            <p:cNvSpPr>
              <a:spLocks noChangeArrowheads="1"/>
            </p:cNvSpPr>
            <p:nvPr/>
          </p:nvSpPr>
          <p:spPr bwMode="auto">
            <a:xfrm>
              <a:off x="5420042" y="2676948"/>
              <a:ext cx="1356300" cy="1316409"/>
            </a:xfrm>
            <a:prstGeom prst="ellipse">
              <a:avLst/>
            </a:prstGeom>
            <a:solidFill>
              <a:schemeClr val="accent1"/>
            </a:solidFill>
            <a:ln w="57150">
              <a:solidFill>
                <a:srgbClr val="A6E2EF"/>
              </a:solidFill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2"/>
                </a:buClr>
                <a:buFont typeface="Wingdings" pitchFamily="2" charset="2"/>
                <a:buNone/>
              </a:pPr>
              <a:endParaRPr lang="en-US" altLang="en-US" sz="800" dirty="0"/>
            </a:p>
          </p:txBody>
        </p:sp>
        <p:sp>
          <p:nvSpPr>
            <p:cNvPr id="71690" name="Rectangle 12"/>
            <p:cNvSpPr>
              <a:spLocks noChangeArrowheads="1"/>
            </p:cNvSpPr>
            <p:nvPr/>
          </p:nvSpPr>
          <p:spPr bwMode="auto">
            <a:xfrm>
              <a:off x="5603616" y="3484819"/>
              <a:ext cx="1006179" cy="260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2058" tIns="41029" rIns="82058" bIns="41029">
              <a:spAutoFit/>
            </a:bodyPr>
            <a:lstStyle>
              <a:lvl1pPr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1300" dirty="0">
                  <a:solidFill>
                    <a:schemeClr val="bg1"/>
                  </a:solidFill>
                  <a:cs typeface="Arial" charset="0"/>
                </a:rPr>
                <a:t>PROPERTY</a:t>
              </a:r>
            </a:p>
          </p:txBody>
        </p:sp>
        <p:sp>
          <p:nvSpPr>
            <p:cNvPr id="71691" name="Oval 13"/>
            <p:cNvSpPr>
              <a:spLocks noChangeArrowheads="1"/>
            </p:cNvSpPr>
            <p:nvPr/>
          </p:nvSpPr>
          <p:spPr bwMode="auto">
            <a:xfrm>
              <a:off x="2967881" y="4347115"/>
              <a:ext cx="1356300" cy="1316409"/>
            </a:xfrm>
            <a:prstGeom prst="ellipse">
              <a:avLst/>
            </a:prstGeom>
            <a:solidFill>
              <a:schemeClr val="accent1"/>
            </a:solidFill>
            <a:ln w="57150">
              <a:solidFill>
                <a:srgbClr val="A6E2EF"/>
              </a:solidFill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2"/>
                </a:buClr>
                <a:buFont typeface="Wingdings" pitchFamily="2" charset="2"/>
                <a:buNone/>
              </a:pPr>
              <a:endParaRPr lang="en-US" altLang="en-US" sz="800" dirty="0"/>
            </a:p>
          </p:txBody>
        </p:sp>
        <p:sp>
          <p:nvSpPr>
            <p:cNvPr id="71692" name="Rectangle 14"/>
            <p:cNvSpPr>
              <a:spLocks noChangeArrowheads="1"/>
            </p:cNvSpPr>
            <p:nvPr/>
          </p:nvSpPr>
          <p:spPr bwMode="auto">
            <a:xfrm>
              <a:off x="3054163" y="5068325"/>
              <a:ext cx="1200763" cy="422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2058" tIns="41029" rIns="82058" bIns="41029">
              <a:spAutoFit/>
            </a:bodyPr>
            <a:lstStyle>
              <a:lvl1pPr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1300" dirty="0">
                  <a:solidFill>
                    <a:schemeClr val="bg1"/>
                  </a:solidFill>
                  <a:cs typeface="Arial" charset="0"/>
                </a:rPr>
                <a:t>ERRORS AND </a:t>
              </a:r>
              <a:br>
                <a:rPr lang="en-US" altLang="en-US" sz="1300" dirty="0">
                  <a:solidFill>
                    <a:schemeClr val="bg1"/>
                  </a:solidFill>
                  <a:cs typeface="Arial" charset="0"/>
                </a:rPr>
              </a:br>
              <a:r>
                <a:rPr lang="en-US" altLang="en-US" sz="1300" dirty="0">
                  <a:solidFill>
                    <a:schemeClr val="bg1"/>
                  </a:solidFill>
                  <a:cs typeface="Arial" charset="0"/>
                </a:rPr>
                <a:t>OMISSIONS</a:t>
              </a:r>
            </a:p>
          </p:txBody>
        </p:sp>
        <p:pic>
          <p:nvPicPr>
            <p:cNvPr id="71693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7457" y="4608484"/>
              <a:ext cx="508121" cy="4450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694" name="Oval 16"/>
            <p:cNvSpPr>
              <a:spLocks noChangeArrowheads="1"/>
            </p:cNvSpPr>
            <p:nvPr/>
          </p:nvSpPr>
          <p:spPr bwMode="auto">
            <a:xfrm>
              <a:off x="5099575" y="4347115"/>
              <a:ext cx="1356300" cy="1316409"/>
            </a:xfrm>
            <a:prstGeom prst="ellipse">
              <a:avLst/>
            </a:prstGeom>
            <a:solidFill>
              <a:schemeClr val="accent1"/>
            </a:solidFill>
            <a:ln w="57150">
              <a:solidFill>
                <a:srgbClr val="A6E2EF"/>
              </a:solidFill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2"/>
                </a:buClr>
                <a:buFont typeface="Wingdings" pitchFamily="2" charset="2"/>
                <a:buNone/>
              </a:pPr>
              <a:endParaRPr lang="en-US" altLang="en-US" sz="800" dirty="0"/>
            </a:p>
          </p:txBody>
        </p:sp>
        <p:sp>
          <p:nvSpPr>
            <p:cNvPr id="71695" name="Rectangle 17"/>
            <p:cNvSpPr>
              <a:spLocks noChangeArrowheads="1"/>
            </p:cNvSpPr>
            <p:nvPr/>
          </p:nvSpPr>
          <p:spPr bwMode="auto">
            <a:xfrm>
              <a:off x="5282869" y="5068325"/>
              <a:ext cx="1006741" cy="422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2058" tIns="41029" rIns="82058" bIns="41029">
              <a:spAutoFit/>
            </a:bodyPr>
            <a:lstStyle>
              <a:lvl1pPr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1300" dirty="0">
                  <a:solidFill>
                    <a:schemeClr val="bg1"/>
                  </a:solidFill>
                  <a:cs typeface="Arial" charset="0"/>
                </a:rPr>
                <a:t>FIDELITY </a:t>
              </a:r>
              <a:br>
                <a:rPr lang="en-US" altLang="en-US" sz="1300" dirty="0">
                  <a:solidFill>
                    <a:schemeClr val="bg1"/>
                  </a:solidFill>
                  <a:cs typeface="Arial" charset="0"/>
                </a:rPr>
              </a:br>
              <a:r>
                <a:rPr lang="en-US" altLang="en-US" sz="1300" dirty="0">
                  <a:solidFill>
                    <a:schemeClr val="bg1"/>
                  </a:solidFill>
                  <a:cs typeface="Arial" charset="0"/>
                </a:rPr>
                <a:t>AND CRIME</a:t>
              </a:r>
            </a:p>
          </p:txBody>
        </p:sp>
        <p:sp>
          <p:nvSpPr>
            <p:cNvPr id="71696" name="Oval 18"/>
            <p:cNvSpPr>
              <a:spLocks noChangeArrowheads="1"/>
            </p:cNvSpPr>
            <p:nvPr/>
          </p:nvSpPr>
          <p:spPr bwMode="auto">
            <a:xfrm>
              <a:off x="2341484" y="2627866"/>
              <a:ext cx="1356300" cy="1316409"/>
            </a:xfrm>
            <a:prstGeom prst="ellipse">
              <a:avLst/>
            </a:prstGeom>
            <a:solidFill>
              <a:schemeClr val="accent1"/>
            </a:solidFill>
            <a:ln w="57150">
              <a:solidFill>
                <a:srgbClr val="A6E2EF"/>
              </a:solidFill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2"/>
                </a:buClr>
                <a:buFont typeface="Wingdings" pitchFamily="2" charset="2"/>
                <a:buNone/>
              </a:pPr>
              <a:endParaRPr lang="en-US" altLang="en-US" sz="800" dirty="0"/>
            </a:p>
          </p:txBody>
        </p:sp>
        <p:sp>
          <p:nvSpPr>
            <p:cNvPr id="71697" name="Rectangle 19"/>
            <p:cNvSpPr>
              <a:spLocks noChangeArrowheads="1"/>
            </p:cNvSpPr>
            <p:nvPr/>
          </p:nvSpPr>
          <p:spPr bwMode="auto">
            <a:xfrm>
              <a:off x="2785558" y="3435737"/>
              <a:ext cx="485175" cy="260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2058" tIns="41029" rIns="82058" bIns="41029">
              <a:spAutoFit/>
            </a:bodyPr>
            <a:lstStyle>
              <a:lvl1pPr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1300" dirty="0">
                  <a:solidFill>
                    <a:schemeClr val="bg1"/>
                  </a:solidFill>
                  <a:cs typeface="Arial" charset="0"/>
                </a:rPr>
                <a:t>D&amp;O</a:t>
              </a:r>
            </a:p>
          </p:txBody>
        </p:sp>
        <p:pic>
          <p:nvPicPr>
            <p:cNvPr id="71698" name="Picture 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1126" y="2978320"/>
              <a:ext cx="557015" cy="457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699" name="Rectangle 21"/>
            <p:cNvSpPr>
              <a:spLocks noChangeArrowheads="1"/>
            </p:cNvSpPr>
            <p:nvPr/>
          </p:nvSpPr>
          <p:spPr bwMode="auto">
            <a:xfrm>
              <a:off x="3774893" y="3515847"/>
              <a:ext cx="1630107" cy="763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2058" tIns="41029" rIns="82058" bIns="41029">
              <a:spAutoFit/>
            </a:bodyPr>
            <a:lstStyle>
              <a:lvl1pPr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buChar char="•"/>
                <a:defRPr sz="11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86000"/>
                </a:lnSpc>
                <a:buFontTx/>
                <a:buNone/>
              </a:pPr>
              <a:r>
                <a:rPr lang="en-US" altLang="en-US" sz="2600" dirty="0">
                  <a:latin typeface="Lucida Sans Unicode" pitchFamily="34" charset="0"/>
                  <a:ea typeface="Lucida Sans Unicode" pitchFamily="34" charset="0"/>
                  <a:cs typeface="Lucida Sans Unicode" pitchFamily="34" charset="0"/>
                </a:rPr>
                <a:t>TYPES OF </a:t>
              </a:r>
            </a:p>
            <a:p>
              <a:pPr algn="ctr" eaLnBrk="1" hangingPunct="1">
                <a:lnSpc>
                  <a:spcPct val="86000"/>
                </a:lnSpc>
                <a:buFontTx/>
                <a:buNone/>
              </a:pPr>
              <a:r>
                <a:rPr lang="en-US" altLang="en-US" sz="2600" dirty="0">
                  <a:latin typeface="Lucida Sans Unicode" pitchFamily="34" charset="0"/>
                  <a:ea typeface="Lucida Sans Unicode" pitchFamily="34" charset="0"/>
                  <a:cs typeface="Lucida Sans Unicode" pitchFamily="34" charset="0"/>
                </a:rPr>
                <a:t>POLICIES</a:t>
              </a:r>
            </a:p>
          </p:txBody>
        </p:sp>
        <p:pic>
          <p:nvPicPr>
            <p:cNvPr id="717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5583" y="4608484"/>
              <a:ext cx="464284" cy="4470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1701" name="Group 23"/>
            <p:cNvGrpSpPr>
              <a:grpSpLocks/>
            </p:cNvGrpSpPr>
            <p:nvPr/>
          </p:nvGrpSpPr>
          <p:grpSpPr bwMode="auto">
            <a:xfrm>
              <a:off x="5872334" y="2949949"/>
              <a:ext cx="451715" cy="532279"/>
              <a:chOff x="6415088" y="3086100"/>
              <a:chExt cx="496887" cy="603250"/>
            </a:xfrm>
          </p:grpSpPr>
          <p:sp>
            <p:nvSpPr>
              <p:cNvPr id="71702" name="Freeform 13"/>
              <p:cNvSpPr>
                <a:spLocks noEditPoints="1"/>
              </p:cNvSpPr>
              <p:nvPr/>
            </p:nvSpPr>
            <p:spPr bwMode="auto">
              <a:xfrm>
                <a:off x="6415088" y="3346450"/>
                <a:ext cx="149225" cy="342900"/>
              </a:xfrm>
              <a:custGeom>
                <a:avLst/>
                <a:gdLst>
                  <a:gd name="T0" fmla="*/ 2147483647 w 25"/>
                  <a:gd name="T1" fmla="*/ 0 h 57"/>
                  <a:gd name="T2" fmla="*/ 2147483647 w 25"/>
                  <a:gd name="T3" fmla="*/ 0 h 57"/>
                  <a:gd name="T4" fmla="*/ 0 w 25"/>
                  <a:gd name="T5" fmla="*/ 2147483647 h 57"/>
                  <a:gd name="T6" fmla="*/ 0 w 25"/>
                  <a:gd name="T7" fmla="*/ 2147483647 h 57"/>
                  <a:gd name="T8" fmla="*/ 2147483647 w 25"/>
                  <a:gd name="T9" fmla="*/ 2147483647 h 57"/>
                  <a:gd name="T10" fmla="*/ 2147483647 w 25"/>
                  <a:gd name="T11" fmla="*/ 0 h 57"/>
                  <a:gd name="T12" fmla="*/ 2147483647 w 25"/>
                  <a:gd name="T13" fmla="*/ 2147483647 h 57"/>
                  <a:gd name="T14" fmla="*/ 2147483647 w 25"/>
                  <a:gd name="T15" fmla="*/ 2147483647 h 57"/>
                  <a:gd name="T16" fmla="*/ 2147483647 w 25"/>
                  <a:gd name="T17" fmla="*/ 2147483647 h 57"/>
                  <a:gd name="T18" fmla="*/ 2147483647 w 25"/>
                  <a:gd name="T19" fmla="*/ 2147483647 h 57"/>
                  <a:gd name="T20" fmla="*/ 2147483647 w 25"/>
                  <a:gd name="T21" fmla="*/ 2147483647 h 57"/>
                  <a:gd name="T22" fmla="*/ 2147483647 w 25"/>
                  <a:gd name="T23" fmla="*/ 2147483647 h 57"/>
                  <a:gd name="T24" fmla="*/ 2147483647 w 25"/>
                  <a:gd name="T25" fmla="*/ 2147483647 h 57"/>
                  <a:gd name="T26" fmla="*/ 2147483647 w 25"/>
                  <a:gd name="T27" fmla="*/ 2147483647 h 57"/>
                  <a:gd name="T28" fmla="*/ 2147483647 w 25"/>
                  <a:gd name="T29" fmla="*/ 2147483647 h 57"/>
                  <a:gd name="T30" fmla="*/ 2147483647 w 25"/>
                  <a:gd name="T31" fmla="*/ 2147483647 h 57"/>
                  <a:gd name="T32" fmla="*/ 2147483647 w 25"/>
                  <a:gd name="T33" fmla="*/ 2147483647 h 57"/>
                  <a:gd name="T34" fmla="*/ 2147483647 w 25"/>
                  <a:gd name="T35" fmla="*/ 2147483647 h 57"/>
                  <a:gd name="T36" fmla="*/ 2147483647 w 25"/>
                  <a:gd name="T37" fmla="*/ 2147483647 h 57"/>
                  <a:gd name="T38" fmla="*/ 2147483647 w 25"/>
                  <a:gd name="T39" fmla="*/ 2147483647 h 57"/>
                  <a:gd name="T40" fmla="*/ 2147483647 w 25"/>
                  <a:gd name="T41" fmla="*/ 2147483647 h 57"/>
                  <a:gd name="T42" fmla="*/ 2147483647 w 25"/>
                  <a:gd name="T43" fmla="*/ 2147483647 h 57"/>
                  <a:gd name="T44" fmla="*/ 2147483647 w 25"/>
                  <a:gd name="T45" fmla="*/ 2147483647 h 57"/>
                  <a:gd name="T46" fmla="*/ 2147483647 w 25"/>
                  <a:gd name="T47" fmla="*/ 2147483647 h 57"/>
                  <a:gd name="T48" fmla="*/ 2147483647 w 25"/>
                  <a:gd name="T49" fmla="*/ 2147483647 h 57"/>
                  <a:gd name="T50" fmla="*/ 2147483647 w 25"/>
                  <a:gd name="T51" fmla="*/ 2147483647 h 57"/>
                  <a:gd name="T52" fmla="*/ 2147483647 w 25"/>
                  <a:gd name="T53" fmla="*/ 2147483647 h 57"/>
                  <a:gd name="T54" fmla="*/ 2147483647 w 25"/>
                  <a:gd name="T55" fmla="*/ 2147483647 h 57"/>
                  <a:gd name="T56" fmla="*/ 2147483647 w 25"/>
                  <a:gd name="T57" fmla="*/ 2147483647 h 57"/>
                  <a:gd name="T58" fmla="*/ 2147483647 w 25"/>
                  <a:gd name="T59" fmla="*/ 2147483647 h 57"/>
                  <a:gd name="T60" fmla="*/ 2147483647 w 25"/>
                  <a:gd name="T61" fmla="*/ 2147483647 h 57"/>
                  <a:gd name="T62" fmla="*/ 2147483647 w 25"/>
                  <a:gd name="T63" fmla="*/ 2147483647 h 57"/>
                  <a:gd name="T64" fmla="*/ 2147483647 w 25"/>
                  <a:gd name="T65" fmla="*/ 2147483647 h 57"/>
                  <a:gd name="T66" fmla="*/ 2147483647 w 25"/>
                  <a:gd name="T67" fmla="*/ 2147483647 h 57"/>
                  <a:gd name="T68" fmla="*/ 2147483647 w 25"/>
                  <a:gd name="T69" fmla="*/ 2147483647 h 57"/>
                  <a:gd name="T70" fmla="*/ 2147483647 w 25"/>
                  <a:gd name="T71" fmla="*/ 2147483647 h 57"/>
                  <a:gd name="T72" fmla="*/ 2147483647 w 25"/>
                  <a:gd name="T73" fmla="*/ 2147483647 h 57"/>
                  <a:gd name="T74" fmla="*/ 2147483647 w 25"/>
                  <a:gd name="T75" fmla="*/ 2147483647 h 57"/>
                  <a:gd name="T76" fmla="*/ 2147483647 w 25"/>
                  <a:gd name="T77" fmla="*/ 2147483647 h 57"/>
                  <a:gd name="T78" fmla="*/ 2147483647 w 25"/>
                  <a:gd name="T79" fmla="*/ 2147483647 h 57"/>
                  <a:gd name="T80" fmla="*/ 2147483647 w 25"/>
                  <a:gd name="T81" fmla="*/ 2147483647 h 57"/>
                  <a:gd name="T82" fmla="*/ 2147483647 w 25"/>
                  <a:gd name="T83" fmla="*/ 2147483647 h 57"/>
                  <a:gd name="T84" fmla="*/ 2147483647 w 25"/>
                  <a:gd name="T85" fmla="*/ 2147483647 h 57"/>
                  <a:gd name="T86" fmla="*/ 2147483647 w 25"/>
                  <a:gd name="T87" fmla="*/ 2147483647 h 57"/>
                  <a:gd name="T88" fmla="*/ 2147483647 w 25"/>
                  <a:gd name="T89" fmla="*/ 2147483647 h 57"/>
                  <a:gd name="T90" fmla="*/ 2147483647 w 25"/>
                  <a:gd name="T91" fmla="*/ 2147483647 h 5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5" h="57">
                    <a:moveTo>
                      <a:pt x="25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5" y="57"/>
                      <a:pt x="25" y="57"/>
                      <a:pt x="25" y="57"/>
                    </a:cubicBezTo>
                    <a:lnTo>
                      <a:pt x="25" y="0"/>
                    </a:lnTo>
                    <a:close/>
                    <a:moveTo>
                      <a:pt x="10" y="36"/>
                    </a:moveTo>
                    <a:cubicBezTo>
                      <a:pt x="6" y="36"/>
                      <a:pt x="6" y="36"/>
                      <a:pt x="6" y="36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10" y="32"/>
                      <a:pt x="10" y="32"/>
                      <a:pt x="10" y="32"/>
                    </a:cubicBezTo>
                    <a:lnTo>
                      <a:pt x="10" y="36"/>
                    </a:lnTo>
                    <a:close/>
                    <a:moveTo>
                      <a:pt x="10" y="27"/>
                    </a:moveTo>
                    <a:cubicBezTo>
                      <a:pt x="6" y="27"/>
                      <a:pt x="6" y="27"/>
                      <a:pt x="6" y="27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10" y="23"/>
                      <a:pt x="10" y="23"/>
                      <a:pt x="10" y="23"/>
                    </a:cubicBezTo>
                    <a:lnTo>
                      <a:pt x="10" y="27"/>
                    </a:lnTo>
                    <a:close/>
                    <a:moveTo>
                      <a:pt x="10" y="19"/>
                    </a:moveTo>
                    <a:cubicBezTo>
                      <a:pt x="6" y="19"/>
                      <a:pt x="6" y="19"/>
                      <a:pt x="6" y="19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10" y="15"/>
                      <a:pt x="10" y="15"/>
                      <a:pt x="10" y="15"/>
                    </a:cubicBezTo>
                    <a:lnTo>
                      <a:pt x="10" y="19"/>
                    </a:lnTo>
                    <a:close/>
                    <a:moveTo>
                      <a:pt x="10" y="11"/>
                    </a:moveTo>
                    <a:cubicBezTo>
                      <a:pt x="6" y="11"/>
                      <a:pt x="6" y="11"/>
                      <a:pt x="6" y="11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10" y="7"/>
                      <a:pt x="10" y="7"/>
                      <a:pt x="10" y="7"/>
                    </a:cubicBezTo>
                    <a:lnTo>
                      <a:pt x="10" y="11"/>
                    </a:lnTo>
                    <a:close/>
                    <a:moveTo>
                      <a:pt x="19" y="36"/>
                    </a:moveTo>
                    <a:cubicBezTo>
                      <a:pt x="14" y="36"/>
                      <a:pt x="14" y="36"/>
                      <a:pt x="14" y="36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19" y="32"/>
                      <a:pt x="19" y="32"/>
                      <a:pt x="19" y="32"/>
                    </a:cubicBezTo>
                    <a:lnTo>
                      <a:pt x="19" y="36"/>
                    </a:lnTo>
                    <a:close/>
                    <a:moveTo>
                      <a:pt x="19" y="27"/>
                    </a:moveTo>
                    <a:cubicBezTo>
                      <a:pt x="14" y="27"/>
                      <a:pt x="14" y="27"/>
                      <a:pt x="14" y="27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9" y="23"/>
                      <a:pt x="19" y="23"/>
                      <a:pt x="19" y="23"/>
                    </a:cubicBezTo>
                    <a:lnTo>
                      <a:pt x="19" y="27"/>
                    </a:lnTo>
                    <a:close/>
                    <a:moveTo>
                      <a:pt x="19" y="19"/>
                    </a:move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9" y="15"/>
                      <a:pt x="19" y="15"/>
                      <a:pt x="19" y="15"/>
                    </a:cubicBezTo>
                    <a:lnTo>
                      <a:pt x="19" y="19"/>
                    </a:lnTo>
                    <a:close/>
                    <a:moveTo>
                      <a:pt x="14" y="11"/>
                    </a:moveTo>
                    <a:cubicBezTo>
                      <a:pt x="14" y="7"/>
                      <a:pt x="14" y="7"/>
                      <a:pt x="14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11"/>
                      <a:pt x="19" y="11"/>
                      <a:pt x="19" y="11"/>
                    </a:cubicBezTo>
                    <a:lnTo>
                      <a:pt x="14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1703" name="Freeform 14"/>
              <p:cNvSpPr>
                <a:spLocks noEditPoints="1"/>
              </p:cNvSpPr>
              <p:nvPr/>
            </p:nvSpPr>
            <p:spPr bwMode="auto">
              <a:xfrm>
                <a:off x="6564313" y="3086100"/>
                <a:ext cx="347662" cy="603250"/>
              </a:xfrm>
              <a:custGeom>
                <a:avLst/>
                <a:gdLst>
                  <a:gd name="T0" fmla="*/ 2147483647 w 58"/>
                  <a:gd name="T1" fmla="*/ 0 h 100"/>
                  <a:gd name="T2" fmla="*/ 0 w 58"/>
                  <a:gd name="T3" fmla="*/ 2147483647 h 100"/>
                  <a:gd name="T4" fmla="*/ 2147483647 w 58"/>
                  <a:gd name="T5" fmla="*/ 2147483647 h 100"/>
                  <a:gd name="T6" fmla="*/ 2147483647 w 58"/>
                  <a:gd name="T7" fmla="*/ 2147483647 h 100"/>
                  <a:gd name="T8" fmla="*/ 2147483647 w 58"/>
                  <a:gd name="T9" fmla="*/ 2147483647 h 100"/>
                  <a:gd name="T10" fmla="*/ 2147483647 w 58"/>
                  <a:gd name="T11" fmla="*/ 2147483647 h 100"/>
                  <a:gd name="T12" fmla="*/ 2147483647 w 58"/>
                  <a:gd name="T13" fmla="*/ 2147483647 h 100"/>
                  <a:gd name="T14" fmla="*/ 2147483647 w 58"/>
                  <a:gd name="T15" fmla="*/ 2147483647 h 100"/>
                  <a:gd name="T16" fmla="*/ 2147483647 w 58"/>
                  <a:gd name="T17" fmla="*/ 2147483647 h 100"/>
                  <a:gd name="T18" fmla="*/ 2147483647 w 58"/>
                  <a:gd name="T19" fmla="*/ 2147483647 h 100"/>
                  <a:gd name="T20" fmla="*/ 2147483647 w 58"/>
                  <a:gd name="T21" fmla="*/ 2147483647 h 100"/>
                  <a:gd name="T22" fmla="*/ 2147483647 w 58"/>
                  <a:gd name="T23" fmla="*/ 2147483647 h 100"/>
                  <a:gd name="T24" fmla="*/ 2147483647 w 58"/>
                  <a:gd name="T25" fmla="*/ 2147483647 h 100"/>
                  <a:gd name="T26" fmla="*/ 2147483647 w 58"/>
                  <a:gd name="T27" fmla="*/ 2147483647 h 100"/>
                  <a:gd name="T28" fmla="*/ 2147483647 w 58"/>
                  <a:gd name="T29" fmla="*/ 2147483647 h 100"/>
                  <a:gd name="T30" fmla="*/ 2147483647 w 58"/>
                  <a:gd name="T31" fmla="*/ 2147483647 h 100"/>
                  <a:gd name="T32" fmla="*/ 2147483647 w 58"/>
                  <a:gd name="T33" fmla="*/ 2147483647 h 100"/>
                  <a:gd name="T34" fmla="*/ 2147483647 w 58"/>
                  <a:gd name="T35" fmla="*/ 2147483647 h 100"/>
                  <a:gd name="T36" fmla="*/ 2147483647 w 58"/>
                  <a:gd name="T37" fmla="*/ 2147483647 h 100"/>
                  <a:gd name="T38" fmla="*/ 2147483647 w 58"/>
                  <a:gd name="T39" fmla="*/ 2147483647 h 100"/>
                  <a:gd name="T40" fmla="*/ 2147483647 w 58"/>
                  <a:gd name="T41" fmla="*/ 2147483647 h 100"/>
                  <a:gd name="T42" fmla="*/ 2147483647 w 58"/>
                  <a:gd name="T43" fmla="*/ 2147483647 h 100"/>
                  <a:gd name="T44" fmla="*/ 2147483647 w 58"/>
                  <a:gd name="T45" fmla="*/ 2147483647 h 100"/>
                  <a:gd name="T46" fmla="*/ 2147483647 w 58"/>
                  <a:gd name="T47" fmla="*/ 2147483647 h 100"/>
                  <a:gd name="T48" fmla="*/ 2147483647 w 58"/>
                  <a:gd name="T49" fmla="*/ 2147483647 h 100"/>
                  <a:gd name="T50" fmla="*/ 2147483647 w 58"/>
                  <a:gd name="T51" fmla="*/ 2147483647 h 100"/>
                  <a:gd name="T52" fmla="*/ 2147483647 w 58"/>
                  <a:gd name="T53" fmla="*/ 2147483647 h 100"/>
                  <a:gd name="T54" fmla="*/ 2147483647 w 58"/>
                  <a:gd name="T55" fmla="*/ 2147483647 h 100"/>
                  <a:gd name="T56" fmla="*/ 2147483647 w 58"/>
                  <a:gd name="T57" fmla="*/ 2147483647 h 100"/>
                  <a:gd name="T58" fmla="*/ 2147483647 w 58"/>
                  <a:gd name="T59" fmla="*/ 2147483647 h 100"/>
                  <a:gd name="T60" fmla="*/ 2147483647 w 58"/>
                  <a:gd name="T61" fmla="*/ 2147483647 h 100"/>
                  <a:gd name="T62" fmla="*/ 2147483647 w 58"/>
                  <a:gd name="T63" fmla="*/ 2147483647 h 100"/>
                  <a:gd name="T64" fmla="*/ 2147483647 w 58"/>
                  <a:gd name="T65" fmla="*/ 2147483647 h 100"/>
                  <a:gd name="T66" fmla="*/ 2147483647 w 58"/>
                  <a:gd name="T67" fmla="*/ 2147483647 h 100"/>
                  <a:gd name="T68" fmla="*/ 2147483647 w 58"/>
                  <a:gd name="T69" fmla="*/ 2147483647 h 100"/>
                  <a:gd name="T70" fmla="*/ 2147483647 w 58"/>
                  <a:gd name="T71" fmla="*/ 2147483647 h 1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58" h="100">
                    <a:moveTo>
                      <a:pt x="55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58" y="100"/>
                      <a:pt x="58" y="100"/>
                      <a:pt x="58" y="100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8" y="1"/>
                      <a:pt x="57" y="0"/>
                      <a:pt x="55" y="0"/>
                    </a:cubicBezTo>
                    <a:close/>
                    <a:moveTo>
                      <a:pt x="25" y="8"/>
                    </a:moveTo>
                    <a:cubicBezTo>
                      <a:pt x="33" y="8"/>
                      <a:pt x="33" y="8"/>
                      <a:pt x="33" y="8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25" y="16"/>
                      <a:pt x="25" y="16"/>
                      <a:pt x="25" y="16"/>
                    </a:cubicBezTo>
                    <a:lnTo>
                      <a:pt x="25" y="8"/>
                    </a:lnTo>
                    <a:close/>
                    <a:moveTo>
                      <a:pt x="25" y="25"/>
                    </a:moveTo>
                    <a:cubicBezTo>
                      <a:pt x="33" y="25"/>
                      <a:pt x="33" y="25"/>
                      <a:pt x="33" y="25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25" y="33"/>
                      <a:pt x="25" y="33"/>
                      <a:pt x="25" y="33"/>
                    </a:cubicBezTo>
                    <a:lnTo>
                      <a:pt x="25" y="25"/>
                    </a:lnTo>
                    <a:close/>
                    <a:moveTo>
                      <a:pt x="25" y="41"/>
                    </a:moveTo>
                    <a:cubicBezTo>
                      <a:pt x="33" y="41"/>
                      <a:pt x="33" y="41"/>
                      <a:pt x="33" y="41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25" y="50"/>
                      <a:pt x="25" y="50"/>
                      <a:pt x="25" y="50"/>
                    </a:cubicBezTo>
                    <a:lnTo>
                      <a:pt x="25" y="41"/>
                    </a:lnTo>
                    <a:close/>
                    <a:moveTo>
                      <a:pt x="25" y="58"/>
                    </a:moveTo>
                    <a:cubicBezTo>
                      <a:pt x="33" y="58"/>
                      <a:pt x="33" y="58"/>
                      <a:pt x="33" y="58"/>
                    </a:cubicBezTo>
                    <a:cubicBezTo>
                      <a:pt x="33" y="66"/>
                      <a:pt x="33" y="66"/>
                      <a:pt x="33" y="66"/>
                    </a:cubicBezTo>
                    <a:cubicBezTo>
                      <a:pt x="25" y="66"/>
                      <a:pt x="25" y="66"/>
                      <a:pt x="25" y="66"/>
                    </a:cubicBezTo>
                    <a:lnTo>
                      <a:pt x="25" y="58"/>
                    </a:lnTo>
                    <a:close/>
                    <a:moveTo>
                      <a:pt x="16" y="66"/>
                    </a:moveTo>
                    <a:cubicBezTo>
                      <a:pt x="8" y="66"/>
                      <a:pt x="8" y="66"/>
                      <a:pt x="8" y="66"/>
                    </a:cubicBezTo>
                    <a:cubicBezTo>
                      <a:pt x="8" y="58"/>
                      <a:pt x="8" y="58"/>
                      <a:pt x="8" y="58"/>
                    </a:cubicBezTo>
                    <a:cubicBezTo>
                      <a:pt x="16" y="58"/>
                      <a:pt x="16" y="58"/>
                      <a:pt x="16" y="58"/>
                    </a:cubicBezTo>
                    <a:lnTo>
                      <a:pt x="16" y="66"/>
                    </a:lnTo>
                    <a:close/>
                    <a:moveTo>
                      <a:pt x="16" y="50"/>
                    </a:moveTo>
                    <a:cubicBezTo>
                      <a:pt x="8" y="50"/>
                      <a:pt x="8" y="50"/>
                      <a:pt x="8" y="50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16" y="41"/>
                      <a:pt x="16" y="41"/>
                      <a:pt x="16" y="41"/>
                    </a:cubicBezTo>
                    <a:lnTo>
                      <a:pt x="16" y="50"/>
                    </a:lnTo>
                    <a:close/>
                    <a:moveTo>
                      <a:pt x="16" y="33"/>
                    </a:moveTo>
                    <a:cubicBezTo>
                      <a:pt x="8" y="33"/>
                      <a:pt x="8" y="33"/>
                      <a:pt x="8" y="33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16" y="25"/>
                      <a:pt x="16" y="25"/>
                      <a:pt x="16" y="25"/>
                    </a:cubicBezTo>
                    <a:lnTo>
                      <a:pt x="16" y="33"/>
                    </a:lnTo>
                    <a:close/>
                    <a:moveTo>
                      <a:pt x="16" y="16"/>
                    </a:moveTo>
                    <a:cubicBezTo>
                      <a:pt x="8" y="16"/>
                      <a:pt x="8" y="16"/>
                      <a:pt x="8" y="16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16" y="8"/>
                      <a:pt x="16" y="8"/>
                      <a:pt x="16" y="8"/>
                    </a:cubicBezTo>
                    <a:lnTo>
                      <a:pt x="16" y="16"/>
                    </a:lnTo>
                    <a:close/>
                    <a:moveTo>
                      <a:pt x="37" y="95"/>
                    </a:moveTo>
                    <a:cubicBezTo>
                      <a:pt x="21" y="95"/>
                      <a:pt x="21" y="95"/>
                      <a:pt x="21" y="95"/>
                    </a:cubicBezTo>
                    <a:cubicBezTo>
                      <a:pt x="21" y="79"/>
                      <a:pt x="21" y="79"/>
                      <a:pt x="21" y="79"/>
                    </a:cubicBezTo>
                    <a:cubicBezTo>
                      <a:pt x="37" y="79"/>
                      <a:pt x="37" y="79"/>
                      <a:pt x="37" y="79"/>
                    </a:cubicBezTo>
                    <a:lnTo>
                      <a:pt x="37" y="95"/>
                    </a:lnTo>
                    <a:close/>
                    <a:moveTo>
                      <a:pt x="50" y="66"/>
                    </a:moveTo>
                    <a:cubicBezTo>
                      <a:pt x="41" y="66"/>
                      <a:pt x="41" y="66"/>
                      <a:pt x="41" y="66"/>
                    </a:cubicBezTo>
                    <a:cubicBezTo>
                      <a:pt x="41" y="58"/>
                      <a:pt x="41" y="58"/>
                      <a:pt x="41" y="58"/>
                    </a:cubicBezTo>
                    <a:cubicBezTo>
                      <a:pt x="50" y="58"/>
                      <a:pt x="50" y="58"/>
                      <a:pt x="50" y="58"/>
                    </a:cubicBezTo>
                    <a:lnTo>
                      <a:pt x="50" y="66"/>
                    </a:lnTo>
                    <a:close/>
                    <a:moveTo>
                      <a:pt x="50" y="50"/>
                    </a:moveTo>
                    <a:cubicBezTo>
                      <a:pt x="41" y="50"/>
                      <a:pt x="41" y="50"/>
                      <a:pt x="41" y="50"/>
                    </a:cubicBezTo>
                    <a:cubicBezTo>
                      <a:pt x="41" y="41"/>
                      <a:pt x="41" y="41"/>
                      <a:pt x="41" y="41"/>
                    </a:cubicBezTo>
                    <a:cubicBezTo>
                      <a:pt x="50" y="41"/>
                      <a:pt x="50" y="41"/>
                      <a:pt x="50" y="41"/>
                    </a:cubicBezTo>
                    <a:lnTo>
                      <a:pt x="50" y="50"/>
                    </a:lnTo>
                    <a:close/>
                    <a:moveTo>
                      <a:pt x="50" y="33"/>
                    </a:moveTo>
                    <a:cubicBezTo>
                      <a:pt x="41" y="33"/>
                      <a:pt x="41" y="33"/>
                      <a:pt x="41" y="33"/>
                    </a:cubicBezTo>
                    <a:cubicBezTo>
                      <a:pt x="41" y="25"/>
                      <a:pt x="41" y="25"/>
                      <a:pt x="41" y="25"/>
                    </a:cubicBezTo>
                    <a:cubicBezTo>
                      <a:pt x="50" y="25"/>
                      <a:pt x="50" y="25"/>
                      <a:pt x="50" y="25"/>
                    </a:cubicBezTo>
                    <a:lnTo>
                      <a:pt x="50" y="33"/>
                    </a:lnTo>
                    <a:close/>
                    <a:moveTo>
                      <a:pt x="50" y="16"/>
                    </a:moveTo>
                    <a:cubicBezTo>
                      <a:pt x="41" y="16"/>
                      <a:pt x="41" y="16"/>
                      <a:pt x="41" y="16"/>
                    </a:cubicBezTo>
                    <a:cubicBezTo>
                      <a:pt x="41" y="8"/>
                      <a:pt x="41" y="8"/>
                      <a:pt x="41" y="8"/>
                    </a:cubicBezTo>
                    <a:cubicBezTo>
                      <a:pt x="50" y="8"/>
                      <a:pt x="50" y="8"/>
                      <a:pt x="50" y="8"/>
                    </a:cubicBezTo>
                    <a:lnTo>
                      <a:pt x="50" y="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71684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688597" y="6512019"/>
            <a:ext cx="2240044" cy="138499"/>
          </a:xfrm>
          <a:noFill/>
        </p:spPr>
        <p:txBody>
          <a:bodyPr/>
          <a:lstStyle>
            <a:lvl1pPr eaLnBrk="0" hangingPunct="0">
              <a:buChar char="•"/>
              <a:defRPr sz="1000"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buChar char="•"/>
              <a:defRPr sz="1000"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buChar char="•"/>
              <a:defRPr sz="1000"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buChar char="•"/>
              <a:defRPr sz="1000"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fld id="{C0774E7B-8D54-4092-96B9-4733B7140C5B}" type="slidenum">
              <a:rPr lang="en-US" altLang="en-US" sz="900">
                <a:solidFill>
                  <a:schemeClr val="bg1"/>
                </a:solidFill>
              </a:rPr>
              <a:pPr eaLnBrk="1" hangingPunct="1">
                <a:buFontTx/>
                <a:buNone/>
              </a:pPr>
              <a:t>10</a:t>
            </a:fld>
            <a:endParaRPr lang="en-US" altLang="en-US" sz="900" dirty="0">
              <a:solidFill>
                <a:schemeClr val="bg1"/>
              </a:solidFill>
            </a:endParaRPr>
          </a:p>
        </p:txBody>
      </p:sp>
      <p:sp>
        <p:nvSpPr>
          <p:cNvPr id="24" name="Rectangle 12"/>
          <p:cNvSpPr txBox="1">
            <a:spLocks noChangeArrowheads="1"/>
          </p:cNvSpPr>
          <p:nvPr/>
        </p:nvSpPr>
        <p:spPr bwMode="gray">
          <a:xfrm>
            <a:off x="455613" y="472741"/>
            <a:ext cx="8686800" cy="69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en-US" kern="0" dirty="0" smtClean="0"/>
              <a:t>Cyber Insurance</a:t>
            </a:r>
            <a:br>
              <a:rPr lang="en-US" altLang="en-US" kern="0" dirty="0" smtClean="0"/>
            </a:br>
            <a:r>
              <a:rPr lang="en-US" altLang="en-US" kern="0" dirty="0">
                <a:solidFill>
                  <a:schemeClr val="accent2"/>
                </a:solidFill>
              </a:rPr>
              <a:t>Understanding the Gaps in Coverage</a:t>
            </a:r>
          </a:p>
        </p:txBody>
      </p:sp>
    </p:spTree>
    <p:extLst>
      <p:ext uri="{BB962C8B-B14F-4D97-AF65-F5344CB8AC3E}">
        <p14:creationId xmlns:p14="http://schemas.microsoft.com/office/powerpoint/2010/main" val="299819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24489" y="695420"/>
            <a:ext cx="9366907" cy="4727185"/>
            <a:chOff x="124489" y="684787"/>
            <a:chExt cx="9366907" cy="4727185"/>
          </a:xfrm>
        </p:grpSpPr>
        <p:pic>
          <p:nvPicPr>
            <p:cNvPr id="2150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24489" y="695420"/>
              <a:ext cx="9366907" cy="4716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bg2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 bwMode="auto">
            <a:xfrm>
              <a:off x="124489" y="695420"/>
              <a:ext cx="3075911" cy="45289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86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" name="Rectangle 2"/>
            <p:cNvSpPr/>
            <p:nvPr/>
          </p:nvSpPr>
          <p:spPr bwMode="auto">
            <a:xfrm>
              <a:off x="4550735" y="684787"/>
              <a:ext cx="1669312" cy="22644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86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A8127-EE7E-4770-AD2B-2781C162C1A8}" type="slidenum">
              <a:rPr lang="en-US" altLang="en-US"/>
              <a:pPr/>
              <a:t>11</a:t>
            </a:fld>
            <a:endParaRPr lang="en-US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3A181A2-2897-4514-9EB7-4626EC10AA80}" type="datetime4">
              <a:rPr lang="en-US" altLang="en-US"/>
              <a:pPr/>
              <a:t>May 15, 2017</a:t>
            </a:fld>
            <a:endParaRPr lang="en-US" altLang="en-US" dirty="0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Cyber Insurance</a:t>
            </a:r>
            <a:br>
              <a:rPr lang="en-US" altLang="en-US" dirty="0" smtClean="0"/>
            </a:br>
            <a:r>
              <a:rPr lang="en-US" altLang="en-US" dirty="0">
                <a:solidFill>
                  <a:schemeClr val="accent2"/>
                </a:solidFill>
              </a:rPr>
              <a:t>How Does a Cyber Policy Fill Gaps </a:t>
            </a:r>
            <a:r>
              <a:rPr lang="en-US" altLang="en-US" dirty="0" smtClean="0">
                <a:solidFill>
                  <a:schemeClr val="accent2"/>
                </a:solidFill>
              </a:rPr>
              <a:t>in Traditional P&amp;C Policies </a:t>
            </a:r>
            <a:endParaRPr lang="en-US" altLang="en-US" dirty="0">
              <a:solidFill>
                <a:schemeClr val="accent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067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66861" y="5001466"/>
            <a:ext cx="3519204" cy="2119312"/>
          </a:xfrm>
          <a:prstGeom prst="rect">
            <a:avLst/>
          </a:prstGeom>
        </p:spPr>
        <p:txBody>
          <a:bodyPr lIns="84408" tIns="42204" rIns="84408" bIns="42204"/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defTabSz="940800" eaLnBrk="0" hangingPunct="0">
              <a:spcBef>
                <a:spcPct val="60000"/>
              </a:spcBef>
              <a:spcAft>
                <a:spcPct val="0"/>
              </a:spcAft>
              <a:buNone/>
              <a:defRPr/>
            </a:pPr>
            <a:r>
              <a:rPr lang="en-US" altLang="en-US" sz="1300" b="1" kern="0" dirty="0"/>
              <a:t>Trends &amp; Developments</a:t>
            </a:r>
          </a:p>
          <a:p>
            <a:pPr marL="263776" indent="-263776" defTabSz="940800" eaLnBrk="0" hangingPunct="0">
              <a:spcBef>
                <a:spcPts val="554"/>
              </a:spcBef>
              <a:spcAft>
                <a:spcPts val="554"/>
              </a:spcAft>
              <a:defRPr/>
            </a:pPr>
            <a:r>
              <a:rPr lang="en-US" altLang="en-US" sz="1300" kern="0" dirty="0"/>
              <a:t>Standalone Cyber Insurance  </a:t>
            </a:r>
          </a:p>
          <a:p>
            <a:pPr marL="263776" indent="-263776" defTabSz="940800" eaLnBrk="0" hangingPunct="0">
              <a:spcBef>
                <a:spcPts val="554"/>
              </a:spcBef>
              <a:spcAft>
                <a:spcPts val="554"/>
              </a:spcAft>
              <a:defRPr/>
            </a:pPr>
            <a:r>
              <a:rPr lang="en-US" altLang="en-US" sz="1300" kern="0" dirty="0"/>
              <a:t>Increasing Limits</a:t>
            </a:r>
          </a:p>
          <a:p>
            <a:pPr marL="263776" indent="-263776" defTabSz="940800" eaLnBrk="0" hangingPunct="0">
              <a:spcBef>
                <a:spcPts val="554"/>
              </a:spcBef>
              <a:spcAft>
                <a:spcPts val="554"/>
              </a:spcAft>
              <a:defRPr/>
            </a:pPr>
            <a:r>
              <a:rPr lang="en-US" altLang="en-US" sz="1300" kern="0" dirty="0"/>
              <a:t>Larger Losses  </a:t>
            </a:r>
          </a:p>
          <a:p>
            <a:pPr marL="263776" indent="-263776" defTabSz="940800" eaLnBrk="0" hangingPunct="0">
              <a:spcBef>
                <a:spcPts val="554"/>
              </a:spcBef>
              <a:spcAft>
                <a:spcPts val="554"/>
              </a:spcAft>
              <a:defRPr/>
            </a:pPr>
            <a:r>
              <a:rPr lang="en-US" altLang="en-US" sz="1300" kern="0" dirty="0"/>
              <a:t>Abundant </a:t>
            </a:r>
            <a:r>
              <a:rPr lang="en-US" altLang="en-US" sz="1300" kern="0" dirty="0" smtClean="0"/>
              <a:t>and Increasing Capacity </a:t>
            </a:r>
            <a:endParaRPr lang="en-US" altLang="en-US" sz="1300" kern="0" dirty="0"/>
          </a:p>
          <a:p>
            <a:pPr marL="0" indent="0" defTabSz="940800" eaLnBrk="0" hangingPunct="0">
              <a:spcBef>
                <a:spcPct val="60000"/>
              </a:spcBef>
              <a:spcAft>
                <a:spcPct val="0"/>
              </a:spcAft>
              <a:buNone/>
              <a:defRPr/>
            </a:pPr>
            <a:endParaRPr lang="en-US" altLang="en-US" sz="1300" b="1" kern="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012062" y="4125167"/>
            <a:ext cx="3604077" cy="955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171450" indent="-171450" algn="l" defTabSz="1019175" rtl="0" eaLnBrk="0" fontAlgn="base" hangingPunct="0">
              <a:spcBef>
                <a:spcPct val="6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indent="-171450" algn="l" defTabSz="1019175" rtl="0" eaLnBrk="0" fontAlgn="base" hangingPunct="0">
              <a:spcBef>
                <a:spcPct val="35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Arial"/>
              </a:defRPr>
            </a:lvl2pPr>
            <a:lvl3pPr marL="742950" indent="-171450" algn="l" defTabSz="101917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/>
              </a:defRPr>
            </a:lvl3pPr>
            <a:lvl4pPr marL="1028700" indent="-171450" algn="l" defTabSz="101917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Arial"/>
              </a:defRPr>
            </a:lvl4pPr>
            <a:lvl5pPr marL="1314450" indent="-171450" algn="l" defTabSz="101917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Arial"/>
              </a:defRPr>
            </a:lvl5pPr>
            <a:lvl6pPr marL="1771650" indent="-171450" algn="l" defTabSz="1019175" rtl="0" fontAlgn="base">
              <a:spcBef>
                <a:spcPct val="20000"/>
              </a:spcBef>
              <a:spcAft>
                <a:spcPct val="0"/>
              </a:spcAft>
              <a:buChar char="»"/>
              <a:defRPr sz="1100">
                <a:solidFill>
                  <a:schemeClr val="tx1"/>
                </a:solidFill>
                <a:latin typeface="+mn-lt"/>
              </a:defRPr>
            </a:lvl6pPr>
            <a:lvl7pPr marL="2228850" indent="-171450" algn="l" defTabSz="1019175" rtl="0" fontAlgn="base">
              <a:spcBef>
                <a:spcPct val="20000"/>
              </a:spcBef>
              <a:spcAft>
                <a:spcPct val="0"/>
              </a:spcAft>
              <a:buChar char="»"/>
              <a:defRPr sz="1100">
                <a:solidFill>
                  <a:schemeClr val="tx1"/>
                </a:solidFill>
                <a:latin typeface="+mn-lt"/>
              </a:defRPr>
            </a:lvl7pPr>
            <a:lvl8pPr marL="2686050" indent="-171450" algn="l" defTabSz="1019175" rtl="0" fontAlgn="base">
              <a:spcBef>
                <a:spcPct val="20000"/>
              </a:spcBef>
              <a:spcAft>
                <a:spcPct val="0"/>
              </a:spcAft>
              <a:buChar char="»"/>
              <a:defRPr sz="1100">
                <a:solidFill>
                  <a:schemeClr val="tx1"/>
                </a:solidFill>
                <a:latin typeface="+mn-lt"/>
              </a:defRPr>
            </a:lvl8pPr>
            <a:lvl9pPr marL="3143250" indent="-171450" algn="l" defTabSz="1019175" rtl="0" fontAlgn="base">
              <a:spcBef>
                <a:spcPct val="20000"/>
              </a:spcBef>
              <a:spcAft>
                <a:spcPct val="0"/>
              </a:spcAft>
              <a:buChar char="»"/>
              <a:defRPr sz="1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  <a:defRPr/>
            </a:pPr>
            <a:endParaRPr lang="en-US" altLang="en-US" sz="1100" dirty="0">
              <a:latin typeface="+mn-lt"/>
            </a:endParaRPr>
          </a:p>
        </p:txBody>
      </p:sp>
      <p:sp>
        <p:nvSpPr>
          <p:cNvPr id="76" name="Rectangle 3"/>
          <p:cNvSpPr txBox="1">
            <a:spLocks noChangeArrowheads="1"/>
          </p:cNvSpPr>
          <p:nvPr/>
        </p:nvSpPr>
        <p:spPr>
          <a:xfrm>
            <a:off x="3388863" y="4925827"/>
            <a:ext cx="3519204" cy="2119312"/>
          </a:xfrm>
          <a:prstGeom prst="rect">
            <a:avLst/>
          </a:prstGeom>
        </p:spPr>
        <p:txBody>
          <a:bodyPr lIns="84408" tIns="42204" rIns="84408" bIns="42204"/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263776" indent="-263776" defTabSz="940800" eaLnBrk="0" hangingPunct="0">
              <a:spcBef>
                <a:spcPts val="554"/>
              </a:spcBef>
              <a:spcAft>
                <a:spcPts val="554"/>
              </a:spcAft>
              <a:defRPr/>
            </a:pPr>
            <a:endParaRPr lang="en-US" altLang="en-US" sz="1300" kern="0" dirty="0"/>
          </a:p>
          <a:p>
            <a:pPr marL="101290">
              <a:spcBef>
                <a:spcPts val="554"/>
              </a:spcBef>
              <a:spcAft>
                <a:spcPts val="554"/>
              </a:spcAft>
              <a:defRPr/>
            </a:pPr>
            <a:r>
              <a:rPr lang="en-US" altLang="en-US" sz="1300" dirty="0" smtClean="0"/>
              <a:t>Business </a:t>
            </a:r>
            <a:r>
              <a:rPr lang="en-US" altLang="en-US" sz="1300" dirty="0"/>
              <a:t>Interruption / Property Damage </a:t>
            </a:r>
          </a:p>
          <a:p>
            <a:pPr marL="101290">
              <a:spcBef>
                <a:spcPts val="554"/>
              </a:spcBef>
              <a:spcAft>
                <a:spcPts val="554"/>
              </a:spcAft>
              <a:defRPr/>
            </a:pPr>
            <a:r>
              <a:rPr lang="en-US" altLang="en-US" sz="1300" dirty="0"/>
              <a:t>Cyber </a:t>
            </a:r>
            <a:r>
              <a:rPr lang="en-US" altLang="en-US" sz="1300" dirty="0" smtClean="0"/>
              <a:t>Extortion</a:t>
            </a:r>
          </a:p>
          <a:p>
            <a:pPr marL="101290">
              <a:spcBef>
                <a:spcPts val="554"/>
              </a:spcBef>
              <a:spcAft>
                <a:spcPts val="554"/>
              </a:spcAft>
              <a:defRPr/>
            </a:pPr>
            <a:r>
              <a:rPr lang="en-US" altLang="en-US" sz="1300" dirty="0" smtClean="0"/>
              <a:t>Social Engineering</a:t>
            </a:r>
            <a:endParaRPr lang="en-US" altLang="en-US" sz="1300" dirty="0"/>
          </a:p>
          <a:p>
            <a:pPr marL="263776" indent="-263776" defTabSz="940800" eaLnBrk="0" hangingPunct="0">
              <a:spcBef>
                <a:spcPct val="60000"/>
              </a:spcBef>
              <a:spcAft>
                <a:spcPct val="0"/>
              </a:spcAft>
              <a:defRPr/>
            </a:pPr>
            <a:endParaRPr lang="en-US" altLang="en-US" sz="1300" b="1" kern="0" dirty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title"/>
          </p:nvPr>
        </p:nvSpPr>
        <p:spPr>
          <a:xfrm>
            <a:off x="455613" y="382588"/>
            <a:ext cx="8686800" cy="690562"/>
          </a:xfrm>
        </p:spPr>
        <p:txBody>
          <a:bodyPr/>
          <a:lstStyle/>
          <a:p>
            <a:r>
              <a:rPr lang="en-US" altLang="en-US" dirty="0" smtClean="0"/>
              <a:t>Cyber Insurance</a:t>
            </a:r>
            <a:br>
              <a:rPr lang="en-US" altLang="en-US" dirty="0" smtClean="0"/>
            </a:br>
            <a:r>
              <a:rPr lang="en-US" altLang="en-US" dirty="0" smtClean="0">
                <a:solidFill>
                  <a:schemeClr val="accent2"/>
                </a:solidFill>
              </a:rPr>
              <a:t>What’s happening in the insurance market today?</a:t>
            </a:r>
          </a:p>
        </p:txBody>
      </p:sp>
      <p:pic>
        <p:nvPicPr>
          <p:cNvPr id="1026" name="Picture 1" descr="image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14" y="993901"/>
            <a:ext cx="8034400" cy="3959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691563" y="6483350"/>
            <a:ext cx="447675" cy="168275"/>
          </a:xfrm>
        </p:spPr>
        <p:txBody>
          <a:bodyPr/>
          <a:lstStyle/>
          <a:p>
            <a:fld id="{CFCA8127-EE7E-4770-AD2B-2781C162C1A8}" type="slidenum">
              <a:rPr lang="en-US" altLang="en-US"/>
              <a:pPr/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8282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2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Cyber Insurance</a:t>
            </a:r>
            <a:br>
              <a:rPr lang="en-US" altLang="en-US" dirty="0" smtClean="0"/>
            </a:br>
            <a:r>
              <a:rPr lang="en-US" altLang="en-US" dirty="0" smtClean="0">
                <a:solidFill>
                  <a:schemeClr val="accent2"/>
                </a:solidFill>
              </a:rPr>
              <a:t>Cyber Market Update</a:t>
            </a:r>
            <a:endParaRPr lang="en-US" altLang="en-US" dirty="0">
              <a:solidFill>
                <a:schemeClr val="accent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5614" y="1277938"/>
            <a:ext cx="4754562" cy="4987925"/>
          </a:xfrm>
        </p:spPr>
        <p:txBody>
          <a:bodyPr/>
          <a:lstStyle/>
          <a:p>
            <a:r>
              <a:rPr lang="en-US" sz="1400" dirty="0" smtClean="0"/>
              <a:t>In </a:t>
            </a:r>
            <a:r>
              <a:rPr lang="en-US" sz="1400" dirty="0"/>
              <a:t>Q4 2016, cyber rates increased by an average of 1.4% for all industries within Marsh’s client base.  </a:t>
            </a:r>
            <a:endParaRPr lang="en-US" sz="1400" dirty="0" smtClean="0"/>
          </a:p>
          <a:p>
            <a:r>
              <a:rPr lang="en-US" sz="1400" dirty="0" smtClean="0"/>
              <a:t>Competition </a:t>
            </a:r>
            <a:r>
              <a:rPr lang="en-US" sz="1400" dirty="0"/>
              <a:t>among insurers is strengthening for clients in all revenue segments and all industry sectors, including higher-exposure classes like retail and health care as well as emerging classes like critical infrastructure and manufacturing. </a:t>
            </a:r>
            <a:endParaRPr lang="en-US" sz="1400" dirty="0" smtClean="0"/>
          </a:p>
          <a:p>
            <a:r>
              <a:rPr lang="en-US" sz="1400" dirty="0" smtClean="0"/>
              <a:t>Sub-limits </a:t>
            </a:r>
            <a:r>
              <a:rPr lang="en-US" sz="1400" dirty="0"/>
              <a:t>for certain cyber coverages (for example, notification, payment card, and regulatory costs) are trending higher, with many clients exploring “full” limits for these covers.  </a:t>
            </a:r>
            <a:endParaRPr lang="en-US" sz="1400" dirty="0" smtClean="0"/>
          </a:p>
          <a:p>
            <a:r>
              <a:rPr lang="en-US" sz="1400" dirty="0" smtClean="0"/>
              <a:t>Clients </a:t>
            </a:r>
            <a:r>
              <a:rPr lang="en-US" sz="1400" dirty="0"/>
              <a:t>continue increasing their total program size, due in part to a growing recognition of the risk.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400" dirty="0"/>
              <a:t>Overall, insurer appetite remains strong, with a market-wide focus on growth in 2017 and many carriers developing new coverages and services. New entrants continue to proliferate, both domestically and in the London market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A8127-EE7E-4770-AD2B-2781C162C1A8}" type="slidenum">
              <a:rPr lang="en-US" altLang="en-US"/>
              <a:pPr/>
              <a:t>13</a:t>
            </a:fld>
            <a:endParaRPr lang="en-US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3A181A2-2897-4514-9EB7-4626EC10AA80}" type="datetime4">
              <a:rPr lang="en-US" altLang="en-US"/>
              <a:pPr/>
              <a:t>May 15, 2017</a:t>
            </a:fld>
            <a:endParaRPr lang="en-US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566" y="1093907"/>
            <a:ext cx="4290222" cy="3173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388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688597" y="6512019"/>
            <a:ext cx="2240044" cy="138499"/>
          </a:xfrm>
          <a:noFill/>
        </p:spPr>
        <p:txBody>
          <a:bodyPr/>
          <a:lstStyle>
            <a:lvl1pPr eaLnBrk="0" hangingPunct="0">
              <a:buChar char="•"/>
              <a:defRPr sz="1000"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buChar char="•"/>
              <a:defRPr sz="1000"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buChar char="•"/>
              <a:defRPr sz="1000"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buChar char="•"/>
              <a:defRPr sz="1000"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fld id="{9CAE1DF5-A1D8-4E57-A324-AFA1FAF55C10}" type="slidenum">
              <a:rPr lang="en-US" altLang="en-US" sz="900">
                <a:solidFill>
                  <a:schemeClr val="bg1"/>
                </a:solidFill>
              </a:rPr>
              <a:pPr eaLnBrk="1" hangingPunct="1">
                <a:buFontTx/>
                <a:buNone/>
              </a:pPr>
              <a:t>14</a:t>
            </a:fld>
            <a:endParaRPr lang="en-US" altLang="en-US" sz="900" dirty="0">
              <a:solidFill>
                <a:schemeClr val="bg1"/>
              </a:solidFill>
            </a:endParaRPr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1800" b="1" dirty="0">
                <a:cs typeface="Arial"/>
              </a:rPr>
              <a:t>Growing Market</a:t>
            </a:r>
            <a:endParaRPr lang="en-US" sz="1800" dirty="0">
              <a:cs typeface="Arial"/>
            </a:endParaRPr>
          </a:p>
          <a:p>
            <a:pPr lvl="1">
              <a:defRPr/>
            </a:pPr>
            <a:r>
              <a:rPr lang="en-US" sz="1500" dirty="0">
                <a:cs typeface="Arial"/>
              </a:rPr>
              <a:t>Gross written premiums expected to increase from $2.5B in 2014 to $7.5B in 2020.</a:t>
            </a:r>
          </a:p>
          <a:p>
            <a:pPr lvl="1">
              <a:defRPr/>
            </a:pPr>
            <a:r>
              <a:rPr lang="en-US" sz="1500" dirty="0">
                <a:cs typeface="Arial"/>
              </a:rPr>
              <a:t>Capacity remains steady at approximately $500M.</a:t>
            </a:r>
          </a:p>
          <a:p>
            <a:pPr lvl="1">
              <a:defRPr/>
            </a:pPr>
            <a:r>
              <a:rPr lang="en-US" sz="1500" dirty="0">
                <a:cs typeface="Arial"/>
              </a:rPr>
              <a:t>New area of opportunity in otherwise soft Property and Casualty markets.</a:t>
            </a:r>
          </a:p>
          <a:p>
            <a:pPr lvl="1">
              <a:defRPr/>
            </a:pPr>
            <a:r>
              <a:rPr lang="en-US" sz="1500" dirty="0">
                <a:cs typeface="Arial"/>
              </a:rPr>
              <a:t>Traditional or “legacy” Cyber insurers threatened by naïve capacity.</a:t>
            </a:r>
          </a:p>
          <a:p>
            <a:pPr marL="470400" lvl="1" indent="0">
              <a:buNone/>
              <a:defRPr/>
            </a:pPr>
            <a:endParaRPr lang="en-US" sz="1500" dirty="0">
              <a:cs typeface="Arial"/>
            </a:endParaRPr>
          </a:p>
          <a:p>
            <a:pPr>
              <a:defRPr/>
            </a:pPr>
            <a:r>
              <a:rPr lang="en-US" sz="1800" b="1" dirty="0">
                <a:cs typeface="Arial"/>
              </a:rPr>
              <a:t>Opportunity Riddled With Uncertainty</a:t>
            </a:r>
            <a:endParaRPr lang="en-US" sz="1800" dirty="0">
              <a:cs typeface="Arial"/>
            </a:endParaRPr>
          </a:p>
          <a:p>
            <a:pPr lvl="1">
              <a:defRPr/>
            </a:pPr>
            <a:r>
              <a:rPr lang="en-US" sz="1500" dirty="0">
                <a:cs typeface="Arial"/>
              </a:rPr>
              <a:t>Where else (which policies) are insurers exposed to Cyber claims?</a:t>
            </a:r>
          </a:p>
          <a:p>
            <a:pPr lvl="1">
              <a:defRPr/>
            </a:pPr>
            <a:r>
              <a:rPr lang="en-US" sz="1500" dirty="0" smtClean="0">
                <a:cs typeface="Arial"/>
              </a:rPr>
              <a:t>Aggregation </a:t>
            </a:r>
            <a:r>
              <a:rPr lang="en-US" sz="1500" dirty="0">
                <a:cs typeface="Arial"/>
              </a:rPr>
              <a:t>and concentration continue to be a major concern.</a:t>
            </a:r>
          </a:p>
          <a:p>
            <a:pPr marL="0" indent="0">
              <a:buNone/>
              <a:defRPr/>
            </a:pP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title"/>
          </p:nvPr>
        </p:nvSpPr>
        <p:spPr>
          <a:xfrm>
            <a:off x="455613" y="382588"/>
            <a:ext cx="8686800" cy="690562"/>
          </a:xfrm>
        </p:spPr>
        <p:txBody>
          <a:bodyPr/>
          <a:lstStyle/>
          <a:p>
            <a:r>
              <a:rPr lang="en-US" altLang="en-US" dirty="0" smtClean="0"/>
              <a:t>Cyber Insurance</a:t>
            </a:r>
            <a:br>
              <a:rPr lang="en-US" altLang="en-US" dirty="0" smtClean="0"/>
            </a:br>
            <a:r>
              <a:rPr lang="en-US" altLang="en-US" dirty="0" smtClean="0">
                <a:solidFill>
                  <a:schemeClr val="accent2"/>
                </a:solidFill>
              </a:rPr>
              <a:t>Current State of Underwriting</a:t>
            </a:r>
          </a:p>
        </p:txBody>
      </p:sp>
    </p:spTree>
    <p:extLst>
      <p:ext uri="{BB962C8B-B14F-4D97-AF65-F5344CB8AC3E}">
        <p14:creationId xmlns:p14="http://schemas.microsoft.com/office/powerpoint/2010/main" val="241512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2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Cyber Insurance</a:t>
            </a:r>
            <a:br>
              <a:rPr lang="en-US" altLang="en-US" dirty="0" smtClean="0"/>
            </a:br>
            <a:r>
              <a:rPr lang="en-US" altLang="en-US" dirty="0" smtClean="0">
                <a:solidFill>
                  <a:schemeClr val="accent2"/>
                </a:solidFill>
              </a:rPr>
              <a:t>Traditionally Uninsurable Cyber Risks</a:t>
            </a:r>
            <a:endParaRPr lang="en-US" alt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Property Damage caused or contributed to by a cyber </a:t>
            </a:r>
            <a:r>
              <a:rPr lang="en-US" dirty="0" smtClean="0"/>
              <a:t>event (with growing exceptions).  Property </a:t>
            </a:r>
            <a:r>
              <a:rPr lang="en-US" dirty="0"/>
              <a:t>carriers starting to provide some Cyber </a:t>
            </a:r>
            <a:r>
              <a:rPr lang="en-US" dirty="0" smtClean="0"/>
              <a:t>Business Interruption </a:t>
            </a:r>
            <a:r>
              <a:rPr lang="en-US" dirty="0"/>
              <a:t>coverage; many exclude </a:t>
            </a:r>
            <a:r>
              <a:rPr lang="en-US" dirty="0" smtClean="0"/>
              <a:t>it.</a:t>
            </a:r>
            <a:endParaRPr lang="en-US" dirty="0"/>
          </a:p>
          <a:p>
            <a:r>
              <a:rPr lang="en-US" dirty="0" smtClean="0"/>
              <a:t>Bodily </a:t>
            </a:r>
            <a:r>
              <a:rPr lang="en-US" dirty="0"/>
              <a:t>Injury caused or contributed to by a cyber event (with </a:t>
            </a:r>
            <a:r>
              <a:rPr lang="en-US" dirty="0" smtClean="0"/>
              <a:t>exceptions).</a:t>
            </a:r>
            <a:endParaRPr lang="en-US" dirty="0"/>
          </a:p>
          <a:p>
            <a:r>
              <a:rPr lang="en-US" dirty="0"/>
              <a:t>Misappropriation of Trade Secrets (direct loss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/>
              <a:t>Patent Infringement </a:t>
            </a:r>
            <a:r>
              <a:rPr lang="en-US" dirty="0" smtClean="0"/>
              <a:t>Liability.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A8127-EE7E-4770-AD2B-2781C162C1A8}" type="slidenum">
              <a:rPr lang="en-US" altLang="en-US"/>
              <a:pPr/>
              <a:t>15</a:t>
            </a:fld>
            <a:endParaRPr lang="en-US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3A181A2-2897-4514-9EB7-4626EC10AA80}" type="datetime4">
              <a:rPr lang="en-US" altLang="en-US"/>
              <a:pPr/>
              <a:t>May 15, 2017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636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Cyber Security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1800" dirty="0"/>
              <a:t>Cyber Security is a problem to be solved</a:t>
            </a:r>
          </a:p>
          <a:p>
            <a:r>
              <a:rPr lang="en-US" sz="1800" dirty="0"/>
              <a:t>Cyber Security issues can be prevented</a:t>
            </a:r>
          </a:p>
          <a:p>
            <a:r>
              <a:rPr lang="en-US" sz="1800" dirty="0"/>
              <a:t>Cyber Security is a technology problem</a:t>
            </a:r>
          </a:p>
          <a:p>
            <a:r>
              <a:rPr lang="en-US" sz="1800" dirty="0"/>
              <a:t>Cyber Security is a problem for the IT department</a:t>
            </a:r>
          </a:p>
          <a:p>
            <a:r>
              <a:rPr lang="en-US" sz="1800" dirty="0"/>
              <a:t>Cyber Security is a temporary issue</a:t>
            </a:r>
          </a:p>
          <a:p>
            <a:r>
              <a:rPr lang="en-US" sz="1800" dirty="0"/>
              <a:t>Cyber Security is all about (data breaches | cyber terrorism | &lt;insert other scenario here</a:t>
            </a:r>
            <a:r>
              <a:rPr lang="en-US" sz="1800" dirty="0" smtClean="0"/>
              <a:t>&gt;</a:t>
            </a:r>
            <a:endParaRPr lang="en-US" sz="1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Cyber Risk Management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z="1800" dirty="0"/>
              <a:t>Cyber Risk is a race without end</a:t>
            </a:r>
          </a:p>
          <a:p>
            <a:r>
              <a:rPr lang="en-US" sz="1800" dirty="0"/>
              <a:t>Cyber Risk cannot be eliminated</a:t>
            </a:r>
          </a:p>
          <a:p>
            <a:r>
              <a:rPr lang="en-US" sz="1800" dirty="0"/>
              <a:t>Cyber Risk Management encompasses people, processes, and technology.</a:t>
            </a:r>
          </a:p>
          <a:p>
            <a:r>
              <a:rPr lang="en-US" sz="1800" dirty="0"/>
              <a:t>Cyber Risk Management engages the entire enterprise</a:t>
            </a:r>
          </a:p>
          <a:p>
            <a:r>
              <a:rPr lang="en-US" sz="1800" dirty="0"/>
              <a:t>Cyber Risk Management is a permanent entry on the risk register</a:t>
            </a:r>
          </a:p>
          <a:p>
            <a:r>
              <a:rPr lang="en-US" sz="1800" dirty="0"/>
              <a:t>Cyber Risk is a multitude of issues reflecting the pervasive nature of technology</a:t>
            </a:r>
          </a:p>
        </p:txBody>
      </p:sp>
      <p:sp>
        <p:nvSpPr>
          <p:cNvPr id="9" name="Right Arrow 8"/>
          <p:cNvSpPr/>
          <p:nvPr/>
        </p:nvSpPr>
        <p:spPr bwMode="auto">
          <a:xfrm>
            <a:off x="3055433" y="1869604"/>
            <a:ext cx="1570903" cy="340196"/>
          </a:xfrm>
          <a:prstGeom prst="rightArrow">
            <a:avLst/>
          </a:prstGeom>
          <a:solidFill>
            <a:schemeClr val="accent2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0" tIns="0" rIns="91431" bIns="45716" numCol="1" spcCol="0" rtlCol="0" anchor="ctr" anchorCtr="0" compatLnSpc="1">
            <a:prstTxWarp prst="textNoShape">
              <a:avLst/>
            </a:prstTxWarp>
          </a:bodyPr>
          <a:lstStyle/>
          <a:p>
            <a:pPr defTabSz="914310"/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 bwMode="gray">
          <a:xfrm>
            <a:off x="455613" y="382588"/>
            <a:ext cx="8686800" cy="69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Cyber Insurance</a:t>
            </a:r>
            <a:r>
              <a:rPr lang="en-US" kern="0" dirty="0">
                <a:solidFill>
                  <a:schemeClr val="accent2"/>
                </a:solidFill>
              </a:rPr>
              <a:t/>
            </a:r>
            <a:br>
              <a:rPr lang="en-US" kern="0" dirty="0">
                <a:solidFill>
                  <a:schemeClr val="accent2"/>
                </a:solidFill>
              </a:rPr>
            </a:br>
            <a:r>
              <a:rPr lang="en-US" kern="0" dirty="0">
                <a:solidFill>
                  <a:schemeClr val="accent2"/>
                </a:solidFill>
              </a:rPr>
              <a:t>The Next Evolution of Cyber Risk</a:t>
            </a:r>
          </a:p>
        </p:txBody>
      </p:sp>
    </p:spTree>
    <p:extLst>
      <p:ext uri="{BB962C8B-B14F-4D97-AF65-F5344CB8AC3E}">
        <p14:creationId xmlns:p14="http://schemas.microsoft.com/office/powerpoint/2010/main" val="367576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Outside Vendors</a:t>
            </a:r>
            <a:br>
              <a:rPr lang="en-US" dirty="0" smtClean="0"/>
            </a:b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613" y="1277938"/>
            <a:ext cx="8686800" cy="5495002"/>
          </a:xfrm>
        </p:spPr>
        <p:txBody>
          <a:bodyPr/>
          <a:lstStyle/>
          <a:p>
            <a:pPr>
              <a:defRPr/>
            </a:pPr>
            <a:r>
              <a:rPr lang="en-US" sz="1800" b="1" dirty="0" smtClean="0">
                <a:cs typeface="Arial"/>
              </a:rPr>
              <a:t>Common practice to require Cyber coverage for outside vendors</a:t>
            </a:r>
            <a:endParaRPr lang="en-US" sz="1800" dirty="0">
              <a:cs typeface="Arial"/>
            </a:endParaRPr>
          </a:p>
          <a:p>
            <a:pPr lvl="1">
              <a:defRPr/>
            </a:pPr>
            <a:r>
              <a:rPr lang="en-US" sz="1500" dirty="0" smtClean="0">
                <a:cs typeface="Arial"/>
              </a:rPr>
              <a:t>Take overall services into account when requiring Cyber coverage</a:t>
            </a:r>
          </a:p>
          <a:p>
            <a:pPr lvl="1">
              <a:defRPr/>
            </a:pPr>
            <a:r>
              <a:rPr lang="en-US" sz="1500" dirty="0" smtClean="0">
                <a:cs typeface="Arial"/>
              </a:rPr>
              <a:t>Reasonable to request that coverage be maintained for virtually all technology related vendors </a:t>
            </a:r>
          </a:p>
          <a:p>
            <a:pPr lvl="1">
              <a:defRPr/>
            </a:pPr>
            <a:r>
              <a:rPr lang="en-US" sz="1500" dirty="0" smtClean="0">
                <a:cs typeface="Arial"/>
              </a:rPr>
              <a:t>Many times requirement is packaged with Technology E&amp;O insurance requirements</a:t>
            </a:r>
          </a:p>
          <a:p>
            <a:pPr>
              <a:defRPr/>
            </a:pPr>
            <a:r>
              <a:rPr lang="en-US" sz="1800" b="1" dirty="0" smtClean="0">
                <a:cs typeface="Arial"/>
              </a:rPr>
              <a:t>Sample Wording</a:t>
            </a:r>
            <a:endParaRPr lang="en-US" sz="1800" b="1" dirty="0">
              <a:cs typeface="Arial"/>
            </a:endParaRPr>
          </a:p>
          <a:p>
            <a:pPr lvl="1"/>
            <a:r>
              <a:rPr lang="en-US" sz="1400" b="1" dirty="0" smtClean="0"/>
              <a:t>“…Costs </a:t>
            </a:r>
            <a:r>
              <a:rPr lang="en-US" sz="1400" b="1" dirty="0"/>
              <a:t>to be covered by this insurance policy shall include without limitation: (a) costs to notify individuals whose Personal Data was lost or compromised; (b) costs to provide credit monitoring and credit restoration services to individuals whose Personal Data was lost or compromised; (c) costs associated with third party claims arising from the Security Breach or loss of Personal Data, including litigation costs and settlement costs; and (d) any investigation, enforcement or similar miscellaneous costs. Such insurance shall provide coverage for up to $x,000,000.00 (x million dollars). For the purposes of this Section, " Security Breach" means (1) the failure by the Vendor to properly handle, manage, store, destroy or otherwise control, or the unauthorized disclosure by the Vendor of: (a) Personal Data in any format or (b) third party corporate information in any format specifically identified as confidential and protected under a confidentiality agreement or similar contract; (2) an unintentional violation of the Vendor's privacy policy or misappropriation that results in the violation of any applicable data privacy laws or regulations; or (3) any other act, error, or omission by Vendor in its capacity as such which is reasonably likely to result in the unauthorized disclosure of Personal </a:t>
            </a:r>
            <a:r>
              <a:rPr lang="en-US" sz="1400" b="1" dirty="0" smtClean="0"/>
              <a:t>Data…”</a:t>
            </a:r>
            <a:endParaRPr lang="en-US" sz="1400" b="1" dirty="0"/>
          </a:p>
          <a:p>
            <a:pPr marL="304800" lvl="1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5345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Cyber Insurance</a:t>
            </a:r>
            <a:br>
              <a:rPr lang="en-US" dirty="0" smtClean="0"/>
            </a:br>
            <a:r>
              <a:rPr lang="en-US" dirty="0" smtClean="0">
                <a:solidFill>
                  <a:schemeClr val="accent2"/>
                </a:solidFill>
              </a:rPr>
              <a:t>5 Best Practices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When In Doubt, ENCRYPT 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Know </a:t>
            </a:r>
            <a:r>
              <a:rPr lang="en-US" dirty="0"/>
              <a:t>where your data </a:t>
            </a:r>
            <a:r>
              <a:rPr lang="en-US" dirty="0" smtClean="0"/>
              <a:t>is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Know </a:t>
            </a:r>
            <a:r>
              <a:rPr lang="en-US" dirty="0"/>
              <a:t>what you can do with </a:t>
            </a:r>
            <a:r>
              <a:rPr lang="en-US" dirty="0" smtClean="0"/>
              <a:t>it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Remind </a:t>
            </a:r>
            <a:r>
              <a:rPr lang="en-US" dirty="0"/>
              <a:t>your staff of the </a:t>
            </a:r>
            <a:r>
              <a:rPr lang="en-US" dirty="0" smtClean="0"/>
              <a:t>rules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Address </a:t>
            </a:r>
            <a:r>
              <a:rPr lang="en-US" dirty="0"/>
              <a:t>your data collection </a:t>
            </a:r>
            <a:r>
              <a:rPr lang="en-US" b="1" i="1" u="sng" dirty="0" smtClean="0"/>
              <a:t>and</a:t>
            </a:r>
            <a:r>
              <a:rPr lang="en-US" dirty="0" smtClean="0"/>
              <a:t> deletion policy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40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A8127-EE7E-4770-AD2B-2781C162C1A8}" type="slidenum">
              <a:rPr lang="en-US" altLang="en-US"/>
              <a:pPr/>
              <a:t>1</a:t>
            </a:fld>
            <a:endParaRPr lang="en-US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3A181A2-2897-4514-9EB7-4626EC10AA80}" type="datetime4">
              <a:rPr lang="en-US" altLang="en-US"/>
              <a:pPr/>
              <a:t>May 15, 2017</a:t>
            </a:fld>
            <a:endParaRPr lang="en-US" altLang="en-US" dirty="0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Cyber Insurance</a:t>
            </a:r>
            <a:br>
              <a:rPr lang="en-US" altLang="en-US" dirty="0" smtClean="0"/>
            </a:br>
            <a:r>
              <a:rPr lang="en-US" altLang="en-US" dirty="0" smtClean="0">
                <a:solidFill>
                  <a:schemeClr val="accent2"/>
                </a:solidFill>
              </a:rPr>
              <a:t>Potential Threat Environment</a:t>
            </a:r>
            <a:endParaRPr lang="en-US" altLang="en-US" dirty="0">
              <a:solidFill>
                <a:schemeClr val="accent2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88974" y="918498"/>
            <a:ext cx="6781800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bg2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3539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909" y="2878074"/>
            <a:ext cx="3188208" cy="48463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A8127-EE7E-4770-AD2B-2781C162C1A8}" type="slidenum">
              <a:rPr lang="en-US" altLang="en-US"/>
              <a:pPr/>
              <a:t>2</a:t>
            </a:fld>
            <a:endParaRPr lang="en-US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3A181A2-2897-4514-9EB7-4626EC10AA80}" type="datetime4">
              <a:rPr lang="en-US" altLang="en-US"/>
              <a:pPr/>
              <a:t>May 15, 2017</a:t>
            </a:fld>
            <a:endParaRPr lang="en-US" altLang="en-US" dirty="0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Cyber Insurance</a:t>
            </a:r>
            <a:br>
              <a:rPr lang="en-US" altLang="en-US" dirty="0" smtClean="0"/>
            </a:br>
            <a:r>
              <a:rPr lang="en-US" altLang="en-US" dirty="0">
                <a:solidFill>
                  <a:schemeClr val="accent2"/>
                </a:solidFill>
              </a:rPr>
              <a:t>Cyber Attacks: A Growing Global </a:t>
            </a:r>
            <a:r>
              <a:rPr lang="en-US" altLang="en-US" dirty="0" smtClean="0">
                <a:solidFill>
                  <a:schemeClr val="accent2"/>
                </a:solidFill>
              </a:rPr>
              <a:t>Risk</a:t>
            </a:r>
            <a:endParaRPr lang="en-US" altLang="en-US" dirty="0">
              <a:solidFill>
                <a:schemeClr val="accent2"/>
              </a:solidFill>
            </a:endParaRP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1600" dirty="0" smtClean="0"/>
              <a:t>Costs businesses $400B+ per year.</a:t>
            </a:r>
          </a:p>
          <a:p>
            <a:r>
              <a:rPr lang="en-US" altLang="en-US" sz="1600" dirty="0" smtClean="0"/>
              <a:t>The world is becoming more dependent on the internet - with the quantity of data in circulation apparently doubling each year and estimates that there will be 50 billion connected devices in the world by 2020 – 6.5 devices for every person on the planet. </a:t>
            </a:r>
            <a:r>
              <a:rPr lang="en-US" altLang="en-US" sz="1600" baseline="30000" dirty="0" smtClean="0"/>
              <a:t>[1]</a:t>
            </a:r>
          </a:p>
          <a:p>
            <a:endParaRPr lang="en-US" altLang="en-US" dirty="0"/>
          </a:p>
          <a:p>
            <a:endParaRPr lang="en-US" altLang="en-US" dirty="0" smtClean="0"/>
          </a:p>
          <a:p>
            <a:endParaRPr lang="en-US" altLang="en-US" dirty="0"/>
          </a:p>
          <a:p>
            <a:endParaRPr lang="en-US" altLang="en-US" dirty="0" smtClean="0"/>
          </a:p>
          <a:p>
            <a:endParaRPr lang="en-US" altLang="en-US" dirty="0"/>
          </a:p>
          <a:p>
            <a:endParaRPr lang="en-US" altLang="en-US" dirty="0" smtClean="0"/>
          </a:p>
          <a:p>
            <a:endParaRPr lang="en-US" altLang="en-US" dirty="0"/>
          </a:p>
          <a:p>
            <a:endParaRPr lang="en-US" altLang="en-US" sz="1600" dirty="0" smtClean="0"/>
          </a:p>
          <a:p>
            <a:pPr marL="0" indent="0">
              <a:buNone/>
            </a:pPr>
            <a:r>
              <a:rPr lang="en-US" altLang="en-US" sz="1000" baseline="30000" dirty="0" smtClean="0"/>
              <a:t>[</a:t>
            </a:r>
            <a:r>
              <a:rPr lang="en-US" altLang="en-US" sz="1000" baseline="30000" dirty="0" smtClean="0"/>
              <a:t>1</a:t>
            </a:r>
            <a:endParaRPr lang="en-US" altLang="en-US" sz="1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317" y="2830450"/>
            <a:ext cx="6452374" cy="3472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60000"/>
              </a:spcBef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­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C042433-16FB-4850-B4BF-A1DD62318006}" type="slidenum">
              <a:rPr lang="en-US" altLang="en-US" sz="1100" smtClean="0">
                <a:solidFill>
                  <a:schemeClr val="accent1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100" dirty="0" smtClean="0">
              <a:solidFill>
                <a:schemeClr val="accent1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8013" y="1524000"/>
            <a:ext cx="8686800" cy="44846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b="1" dirty="0" smtClean="0">
                <a:solidFill>
                  <a:schemeClr val="tx1"/>
                </a:solidFill>
              </a:rPr>
              <a:t>Consumer Information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 smtClean="0">
                <a:solidFill>
                  <a:schemeClr val="tx1"/>
                </a:solidFill>
              </a:rPr>
              <a:t>Credit Cards, Debit Cards, and other payment information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 smtClean="0">
                <a:solidFill>
                  <a:schemeClr val="tx1"/>
                </a:solidFill>
              </a:rPr>
              <a:t>Social Security Numbers, ITIN’s, and other taxpayer records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 smtClean="0">
                <a:solidFill>
                  <a:schemeClr val="tx1"/>
                </a:solidFill>
              </a:rPr>
              <a:t>Customer Transaction Information, like order history, account numbers, etc.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 smtClean="0">
                <a:solidFill>
                  <a:schemeClr val="tx1"/>
                </a:solidFill>
              </a:rPr>
              <a:t>Protected Healthcare Information (PHI), including medical records, test results, appointment history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 smtClean="0">
                <a:solidFill>
                  <a:schemeClr val="tx1"/>
                </a:solidFill>
              </a:rPr>
              <a:t>Personally Identifiable Information (PII), like Drivers License and Passport details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 smtClean="0">
                <a:solidFill>
                  <a:schemeClr val="tx1"/>
                </a:solidFill>
              </a:rPr>
              <a:t>Financial information, like account balances, loan history, and credit reports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 smtClean="0">
                <a:solidFill>
                  <a:schemeClr val="tx1"/>
                </a:solidFill>
              </a:rPr>
              <a:t>Non-PII, like email addresses, phone lists, and home address that may not be independently sensitive, but may be more sensitive with one or more of the above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b="1" dirty="0" smtClean="0">
                <a:solidFill>
                  <a:schemeClr val="tx1"/>
                </a:solidFill>
              </a:rPr>
              <a:t>Employee Information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 smtClean="0">
                <a:solidFill>
                  <a:schemeClr val="tx1"/>
                </a:solidFill>
              </a:rPr>
              <a:t>Employers have at least some of the above information on all of their employees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b="1" dirty="0" smtClean="0">
                <a:solidFill>
                  <a:schemeClr val="tx1"/>
                </a:solidFill>
              </a:rPr>
              <a:t>Business Partners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 smtClean="0">
                <a:solidFill>
                  <a:schemeClr val="tx1"/>
                </a:solidFill>
              </a:rPr>
              <a:t>Vendors and business partners may provide some of the above information, particularly for Sub-contractors and Independent Contractors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 smtClean="0">
                <a:solidFill>
                  <a:schemeClr val="tx1"/>
                </a:solidFill>
              </a:rPr>
              <a:t>All of the above types of information may also be received from commercial clients as a part of commercial transactions or services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 smtClean="0">
                <a:solidFill>
                  <a:schemeClr val="tx1"/>
                </a:solidFill>
              </a:rPr>
              <a:t>In addition, B2B exposures like projections, forecasts, M&amp;A activity, and trade secrets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title"/>
          </p:nvPr>
        </p:nvSpPr>
        <p:spPr>
          <a:xfrm>
            <a:off x="455613" y="382588"/>
            <a:ext cx="8686800" cy="690562"/>
          </a:xfrm>
        </p:spPr>
        <p:txBody>
          <a:bodyPr/>
          <a:lstStyle/>
          <a:p>
            <a:r>
              <a:rPr lang="en-US" altLang="en-US" dirty="0" smtClean="0"/>
              <a:t>Cyber Insurance</a:t>
            </a:r>
            <a:br>
              <a:rPr lang="en-US" altLang="en-US" dirty="0" smtClean="0"/>
            </a:br>
            <a:r>
              <a:rPr lang="en-US" altLang="en-US" dirty="0">
                <a:solidFill>
                  <a:schemeClr val="accent2"/>
                </a:solidFill>
              </a:rPr>
              <a:t>What type of information is at risk?</a:t>
            </a:r>
          </a:p>
        </p:txBody>
      </p:sp>
    </p:spTree>
    <p:extLst>
      <p:ext uri="{BB962C8B-B14F-4D97-AF65-F5344CB8AC3E}">
        <p14:creationId xmlns:p14="http://schemas.microsoft.com/office/powerpoint/2010/main" val="287795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Cyber Insurance</a:t>
            </a:r>
            <a:br>
              <a:rPr lang="en-US" dirty="0" smtClean="0"/>
            </a:br>
            <a:r>
              <a:rPr lang="en-US" dirty="0" smtClean="0">
                <a:solidFill>
                  <a:schemeClr val="accent2"/>
                </a:solidFill>
              </a:rPr>
              <a:t>What Makes Cyber Risk Unique?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200" b="1" dirty="0"/>
              <a:t>Cyber Risk </a:t>
            </a:r>
            <a:r>
              <a:rPr lang="en-US" sz="2200" dirty="0"/>
              <a:t>combines:</a:t>
            </a:r>
          </a:p>
          <a:p>
            <a:pPr marL="263776" indent="-263776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b="1" dirty="0"/>
              <a:t>Technology</a:t>
            </a:r>
            <a:r>
              <a:rPr lang="en-US" sz="2200" dirty="0"/>
              <a:t>, which is:</a:t>
            </a:r>
          </a:p>
          <a:p>
            <a:pPr marL="685817" lvl="1" indent="-263776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Complex</a:t>
            </a:r>
          </a:p>
          <a:p>
            <a:pPr marL="685817" lvl="1" indent="-263776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Dynamic</a:t>
            </a:r>
          </a:p>
          <a:p>
            <a:pPr marL="685817" lvl="1" indent="-263776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Obscure</a:t>
            </a:r>
          </a:p>
          <a:p>
            <a:pPr marL="685817" lvl="1" indent="-263776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Dumb</a:t>
            </a:r>
          </a:p>
          <a:p>
            <a:pPr marL="263776" indent="-263776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b="1" dirty="0"/>
              <a:t>Process</a:t>
            </a:r>
            <a:r>
              <a:rPr lang="en-US" sz="2200" dirty="0"/>
              <a:t>, which is:</a:t>
            </a:r>
          </a:p>
          <a:p>
            <a:pPr marL="527552" lvl="1" indent="-263776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Easy to say</a:t>
            </a:r>
          </a:p>
          <a:p>
            <a:pPr marL="527552" lvl="1" indent="-263776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Hard to do </a:t>
            </a:r>
          </a:p>
          <a:p>
            <a:pPr marL="263776" indent="-263776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b="1" dirty="0"/>
              <a:t>People</a:t>
            </a:r>
            <a:r>
              <a:rPr lang="en-US" sz="2200" dirty="0"/>
              <a:t>, who are:</a:t>
            </a:r>
          </a:p>
          <a:p>
            <a:pPr marL="527552" lvl="1" indent="-263776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Smart</a:t>
            </a:r>
          </a:p>
          <a:p>
            <a:pPr marL="527552" lvl="1" indent="-263776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Independent</a:t>
            </a:r>
          </a:p>
          <a:p>
            <a:pPr marL="527552" lvl="1" indent="-263776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Adaptable</a:t>
            </a:r>
          </a:p>
          <a:p>
            <a:pPr marL="527552" lvl="1" indent="-263776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Irrational</a:t>
            </a:r>
          </a:p>
        </p:txBody>
      </p:sp>
      <p:graphicFrame>
        <p:nvGraphicFramePr>
          <p:cNvPr id="10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8418943"/>
              </p:ext>
            </p:extLst>
          </p:nvPr>
        </p:nvGraphicFramePr>
        <p:xfrm>
          <a:off x="426322" y="958403"/>
          <a:ext cx="4468812" cy="5653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938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797" y="982639"/>
            <a:ext cx="8514616" cy="543993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1800" b="1" dirty="0" smtClean="0"/>
              <a:t>48 </a:t>
            </a:r>
            <a:r>
              <a:rPr lang="en-US" sz="1800" b="1" dirty="0"/>
              <a:t>State Breach Notification Laws </a:t>
            </a:r>
            <a:r>
              <a:rPr lang="en-US" sz="1800" dirty="0"/>
              <a:t>– Rules for notifying customers/attorney generals when data breached</a:t>
            </a:r>
          </a:p>
          <a:p>
            <a:pPr>
              <a:spcBef>
                <a:spcPts val="600"/>
              </a:spcBef>
            </a:pPr>
            <a:r>
              <a:rPr lang="en-US" sz="1800" b="1" dirty="0"/>
              <a:t>Massachusetts 201 CMR 17 </a:t>
            </a:r>
            <a:r>
              <a:rPr lang="en-US" sz="1800" dirty="0"/>
              <a:t>– Requires proactive information security to keep resident’s data safe</a:t>
            </a:r>
          </a:p>
          <a:p>
            <a:pPr>
              <a:spcBef>
                <a:spcPts val="600"/>
              </a:spcBef>
            </a:pPr>
            <a:r>
              <a:rPr lang="en-US" sz="1800" b="1" dirty="0"/>
              <a:t>Red Flag Rules imposed by Federal Trade Commission </a:t>
            </a:r>
            <a:r>
              <a:rPr lang="en-US" sz="1800" dirty="0"/>
              <a:t>– Requires sign-off by Board of Directors</a:t>
            </a:r>
          </a:p>
          <a:p>
            <a:pPr>
              <a:spcBef>
                <a:spcPts val="600"/>
              </a:spcBef>
            </a:pPr>
            <a:r>
              <a:rPr lang="en-US" sz="1800" b="1" dirty="0"/>
              <a:t>Payment Card Industry Data Security Standards (PCI DSS) </a:t>
            </a:r>
            <a:r>
              <a:rPr lang="en-US" sz="1800" dirty="0"/>
              <a:t>– 12 requirements to protect credit card data</a:t>
            </a:r>
          </a:p>
          <a:p>
            <a:pPr>
              <a:spcBef>
                <a:spcPts val="600"/>
              </a:spcBef>
            </a:pPr>
            <a:r>
              <a:rPr lang="en-US" sz="1800" b="1" dirty="0"/>
              <a:t>Fair and Accurate Credit Transaction Act (FACTA)</a:t>
            </a:r>
          </a:p>
          <a:p>
            <a:pPr>
              <a:spcBef>
                <a:spcPts val="600"/>
              </a:spcBef>
            </a:pPr>
            <a:r>
              <a:rPr lang="en-US" sz="1800" b="1" dirty="0"/>
              <a:t>HIPAA HITECH </a:t>
            </a:r>
            <a:r>
              <a:rPr lang="en-US" sz="1800" dirty="0"/>
              <a:t>- Health Information Technology for Economic and Clinical Health Act expands HIPAA data security requirements to business associates doing business with healthcare organizations</a:t>
            </a:r>
          </a:p>
          <a:p>
            <a:pPr>
              <a:spcBef>
                <a:spcPts val="600"/>
              </a:spcBef>
            </a:pPr>
            <a:r>
              <a:rPr lang="en-US" sz="1800" b="1" dirty="0"/>
              <a:t>Children’s Online Privacy Protection Act</a:t>
            </a:r>
          </a:p>
          <a:p>
            <a:pPr>
              <a:spcBef>
                <a:spcPts val="600"/>
              </a:spcBef>
            </a:pPr>
            <a:r>
              <a:rPr lang="en-US" sz="1800" b="1" dirty="0"/>
              <a:t>Gramm-Leach-Bliley Act</a:t>
            </a:r>
          </a:p>
          <a:p>
            <a:pPr>
              <a:spcBef>
                <a:spcPts val="600"/>
              </a:spcBef>
            </a:pPr>
            <a:r>
              <a:rPr lang="en-US" sz="1800" b="1" dirty="0"/>
              <a:t>Fair Credit Reporting Act</a:t>
            </a:r>
          </a:p>
          <a:p>
            <a:pPr>
              <a:spcBef>
                <a:spcPts val="600"/>
              </a:spcBef>
            </a:pPr>
            <a:r>
              <a:rPr lang="en-US" sz="1800" b="1" dirty="0"/>
              <a:t>Computer Fraud and Abuse Act</a:t>
            </a:r>
          </a:p>
          <a:p>
            <a:pPr>
              <a:spcBef>
                <a:spcPts val="600"/>
              </a:spcBef>
            </a:pPr>
            <a:r>
              <a:rPr lang="en-US" sz="1800" b="1" dirty="0"/>
              <a:t>State attorney general actions and consumer protection laws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8470A-1F33-4958-A1AC-EA1411B9F5A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4262438" y="6532791"/>
            <a:ext cx="1079500" cy="107722"/>
          </a:xfrm>
          <a:prstGeom prst="rect">
            <a:avLst/>
          </a:prstGeom>
        </p:spPr>
        <p:txBody>
          <a:bodyPr/>
          <a:lstStyle/>
          <a:p>
            <a:fld id="{C801CAA6-36E4-4E4F-8F0C-A47564D9DF38}" type="datetime4">
              <a:rPr lang="en-US" smtClean="0"/>
              <a:pPr/>
              <a:t>May 15, 2017</a:t>
            </a:fld>
            <a:endParaRPr lang="en-US" dirty="0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gray">
          <a:xfrm>
            <a:off x="455613" y="382588"/>
            <a:ext cx="8686800" cy="69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en-US" kern="0" dirty="0" smtClean="0"/>
              <a:t>Cyber Insurance</a:t>
            </a:r>
            <a:br>
              <a:rPr lang="en-US" altLang="en-US" kern="0" dirty="0" smtClean="0"/>
            </a:br>
            <a:r>
              <a:rPr lang="en-US" altLang="en-US" kern="0" dirty="0">
                <a:solidFill>
                  <a:schemeClr val="accent2"/>
                </a:solidFill>
              </a:rPr>
              <a:t>Governance key as regulatory scrutiny persists</a:t>
            </a:r>
            <a:endParaRPr lang="en-US" altLang="en-US" kern="0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12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13A831-E957-4FD3-AEC0-6D35F3F97114}" type="slidenum">
              <a:rPr lang="en-US" altLang="en-US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20" name="Date Placeholder 4"/>
          <p:cNvSpPr>
            <a:spLocks noGrp="1"/>
          </p:cNvSpPr>
          <p:nvPr>
            <p:ph type="dt" sz="quarter" idx="4294967295"/>
          </p:nvPr>
        </p:nvSpPr>
        <p:spPr>
          <a:xfrm>
            <a:off x="4262438" y="6534150"/>
            <a:ext cx="1079500" cy="1063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B8D6D7F-4431-4162-A8F1-FC2929FD592A}" type="datetime4">
              <a:rPr lang="en-US" altLang="en-US"/>
              <a:pPr>
                <a:defRPr/>
              </a:pPr>
              <a:t>May 15, 2017</a:t>
            </a:fld>
            <a:endParaRPr lang="en-US" altLang="en-US" dirty="0"/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741363" y="2107220"/>
            <a:ext cx="1204912" cy="25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45FE6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algn="l" defTabSz="1463675" eaLnBrk="0" hangingPunct="0">
              <a:spcBef>
                <a:spcPct val="60000"/>
              </a:spcBef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508000" indent="-279400" algn="l" defTabSz="1463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685800" indent="-177800" algn="l" defTabSz="1463675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863600" indent="-177800" algn="l" defTabSz="1463675" eaLnBrk="0" hangingPunct="0">
              <a:spcBef>
                <a:spcPct val="20000"/>
              </a:spcBef>
              <a:buFont typeface="Arial" charset="0"/>
              <a:buChar char="­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1041400" indent="-177800" algn="l" defTabSz="1463675" eaLnBrk="0" hangingPunct="0">
              <a:spcBef>
                <a:spcPct val="20000"/>
              </a:spcBef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14986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19558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24130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28702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2C77"/>
                </a:solidFill>
                <a:latin typeface="Slate Pro Light" pitchFamily="50" charset="0"/>
              </a:rPr>
              <a:t>Discovery</a:t>
            </a: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741363" y="3524858"/>
            <a:ext cx="1995487" cy="25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45FE6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l" defTabSz="1463675" eaLnBrk="0" hangingPunct="0">
              <a:spcBef>
                <a:spcPct val="60000"/>
              </a:spcBef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508000" indent="-279400" algn="l" defTabSz="1463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685800" indent="-177800" algn="l" defTabSz="1463675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863600" indent="-177800" algn="l" defTabSz="1463675" eaLnBrk="0" hangingPunct="0">
              <a:spcBef>
                <a:spcPct val="20000"/>
              </a:spcBef>
              <a:buFont typeface="Arial" charset="0"/>
              <a:buChar char="­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1041400" indent="-177800" algn="l" defTabSz="1463675" eaLnBrk="0" hangingPunct="0">
              <a:spcBef>
                <a:spcPct val="20000"/>
              </a:spcBef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14986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19558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24130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28702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2C77"/>
                </a:solidFill>
                <a:latin typeface="Slate Pro Light" pitchFamily="50" charset="0"/>
              </a:rPr>
              <a:t>First Response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741363" y="4629758"/>
            <a:ext cx="2071687" cy="25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45FE6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l" defTabSz="1463675" eaLnBrk="0" hangingPunct="0">
              <a:spcBef>
                <a:spcPct val="60000"/>
              </a:spcBef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508000" indent="-279400" algn="l" defTabSz="1463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685800" indent="-177800" algn="l" defTabSz="1463675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863600" indent="-177800" algn="l" defTabSz="1463675" eaLnBrk="0" hangingPunct="0">
              <a:spcBef>
                <a:spcPct val="20000"/>
              </a:spcBef>
              <a:buFont typeface="Arial" charset="0"/>
              <a:buChar char="­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1041400" indent="-177800" algn="l" defTabSz="1463675" eaLnBrk="0" hangingPunct="0">
              <a:spcBef>
                <a:spcPct val="20000"/>
              </a:spcBef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14986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19558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24130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28702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2C77"/>
                </a:solidFill>
                <a:latin typeface="Slate Pro Light" pitchFamily="50" charset="0"/>
              </a:rPr>
              <a:t>External Issues</a:t>
            </a:r>
          </a:p>
        </p:txBody>
      </p:sp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715963" y="5655283"/>
            <a:ext cx="184308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45FE6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l" defTabSz="1463675" eaLnBrk="0" hangingPunct="0">
              <a:spcBef>
                <a:spcPct val="60000"/>
              </a:spcBef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508000" indent="-279400" algn="l" defTabSz="1463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685800" indent="-177800" algn="l" defTabSz="1463675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863600" indent="-177800" algn="l" defTabSz="1463675" eaLnBrk="0" hangingPunct="0">
              <a:spcBef>
                <a:spcPct val="20000"/>
              </a:spcBef>
              <a:buFont typeface="Arial" charset="0"/>
              <a:buChar char="­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1041400" indent="-177800" algn="l" defTabSz="1463675" eaLnBrk="0" hangingPunct="0">
              <a:spcBef>
                <a:spcPct val="20000"/>
              </a:spcBef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14986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19558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24130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28702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2C77"/>
                </a:solidFill>
                <a:latin typeface="Slate Pro Light" pitchFamily="50" charset="0"/>
              </a:rPr>
              <a:t>Long-Term Consequences</a:t>
            </a:r>
          </a:p>
        </p:txBody>
      </p:sp>
      <p:sp>
        <p:nvSpPr>
          <p:cNvPr id="7176" name="AutoShape 7"/>
          <p:cNvSpPr>
            <a:spLocks noChangeArrowheads="1"/>
          </p:cNvSpPr>
          <p:nvPr/>
        </p:nvSpPr>
        <p:spPr bwMode="auto">
          <a:xfrm>
            <a:off x="3305175" y="1156308"/>
            <a:ext cx="5513388" cy="1735137"/>
          </a:xfrm>
          <a:prstGeom prst="roundRect">
            <a:avLst>
              <a:gd name="adj" fmla="val 0"/>
            </a:avLst>
          </a:prstGeom>
          <a:solidFill>
            <a:schemeClr val="hlink"/>
          </a:solidFill>
          <a:ln w="19050" algn="ctr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anchor="ctr"/>
          <a:lstStyle>
            <a:lvl1pPr algn="l" defTabSz="1463675" eaLnBrk="0" hangingPunct="0">
              <a:spcBef>
                <a:spcPct val="60000"/>
              </a:spcBef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algn="l" defTabSz="1463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685800" indent="-177800" algn="l" defTabSz="1463675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863600" indent="-177800" algn="l" defTabSz="1463675" eaLnBrk="0" hangingPunct="0">
              <a:spcBef>
                <a:spcPct val="20000"/>
              </a:spcBef>
              <a:buFont typeface="Arial" charset="0"/>
              <a:buChar char="­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1041400" indent="-177800" algn="l" defTabSz="1463675" eaLnBrk="0" hangingPunct="0">
              <a:spcBef>
                <a:spcPct val="20000"/>
              </a:spcBef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14986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19558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24130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28702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endParaRPr lang="en-US" altLang="en-US" sz="1200" b="1" dirty="0">
              <a:solidFill>
                <a:schemeClr val="bg1"/>
              </a:solidFill>
              <a:latin typeface="Slate Pro Light" pitchFamily="50" charset="0"/>
            </a:endParaRPr>
          </a:p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  <a:latin typeface="Slate Pro Light" pitchFamily="50" charset="0"/>
              </a:rPr>
              <a:t>Actual or alleged theft, loss, or unauthorized collection/disclosure of confidential information that is in the care, custody or control of the Insured, or a 3</a:t>
            </a:r>
            <a:r>
              <a:rPr lang="en-US" altLang="en-US" sz="1200" b="1" baseline="30000" dirty="0">
                <a:solidFill>
                  <a:schemeClr val="bg1"/>
                </a:solidFill>
                <a:latin typeface="Slate Pro Light" pitchFamily="50" charset="0"/>
              </a:rPr>
              <a:t>rd</a:t>
            </a:r>
            <a:r>
              <a:rPr lang="en-US" altLang="en-US" sz="1200" b="1" dirty="0">
                <a:solidFill>
                  <a:schemeClr val="bg1"/>
                </a:solidFill>
                <a:latin typeface="Slate Pro Light" pitchFamily="50" charset="0"/>
              </a:rPr>
              <a:t>  for whom the Insured is legally liable.</a:t>
            </a:r>
          </a:p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  <a:latin typeface="Slate Pro Light" pitchFamily="50" charset="0"/>
              </a:rPr>
              <a:t>Discovery can come about several ways:</a:t>
            </a:r>
          </a:p>
          <a:p>
            <a:pPr lvl="1" eaLnBrk="1" hangingPunct="1">
              <a:lnSpc>
                <a:spcPct val="85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200" b="1" dirty="0">
                <a:solidFill>
                  <a:srgbClr val="66FF33"/>
                </a:solidFill>
                <a:latin typeface="Slate Pro Light" pitchFamily="50" charset="0"/>
              </a:rPr>
              <a:t>Self discovery: usually the best case</a:t>
            </a:r>
          </a:p>
          <a:p>
            <a:pPr lvl="1" eaLnBrk="1" hangingPunct="1">
              <a:lnSpc>
                <a:spcPct val="85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200" b="1" dirty="0">
                <a:solidFill>
                  <a:srgbClr val="FFFF00"/>
                </a:solidFill>
                <a:latin typeface="Slate Pro Light" pitchFamily="50" charset="0"/>
              </a:rPr>
              <a:t>Customer inquiry or vendor discovery</a:t>
            </a:r>
          </a:p>
          <a:p>
            <a:pPr lvl="1" eaLnBrk="1" hangingPunct="1">
              <a:lnSpc>
                <a:spcPct val="85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200" b="1" dirty="0">
                <a:solidFill>
                  <a:srgbClr val="FF0000"/>
                </a:solidFill>
                <a:latin typeface="Slate Pro Light" pitchFamily="50" charset="0"/>
              </a:rPr>
              <a:t>Call from regulator or law enforcement</a:t>
            </a:r>
          </a:p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endParaRPr lang="en-US" altLang="en-US" sz="1200" b="1" dirty="0">
              <a:solidFill>
                <a:srgbClr val="FF0000"/>
              </a:solidFill>
              <a:latin typeface="Slate Pro Light" pitchFamily="50" charset="0"/>
            </a:endParaRPr>
          </a:p>
        </p:txBody>
      </p:sp>
      <p:sp>
        <p:nvSpPr>
          <p:cNvPr id="7177" name="AutoShape 8"/>
          <p:cNvSpPr>
            <a:spLocks noChangeArrowheads="1"/>
          </p:cNvSpPr>
          <p:nvPr/>
        </p:nvSpPr>
        <p:spPr bwMode="auto">
          <a:xfrm>
            <a:off x="3305175" y="3283558"/>
            <a:ext cx="5246688" cy="762000"/>
          </a:xfrm>
          <a:prstGeom prst="roundRect">
            <a:avLst>
              <a:gd name="adj" fmla="val 0"/>
            </a:avLst>
          </a:prstGeom>
          <a:solidFill>
            <a:schemeClr val="hlink"/>
          </a:solidFill>
          <a:ln w="19050" algn="ctr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lIns="64008" rIns="64008" anchor="ctr"/>
          <a:lstStyle>
            <a:lvl1pPr algn="l" defTabSz="1463675" eaLnBrk="0" hangingPunct="0">
              <a:spcBef>
                <a:spcPct val="60000"/>
              </a:spcBef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508000" indent="-279400" algn="l" defTabSz="1463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685800" indent="-177800" algn="l" defTabSz="1463675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algn="l" defTabSz="1463675" eaLnBrk="0" hangingPunct="0">
              <a:spcBef>
                <a:spcPct val="20000"/>
              </a:spcBef>
              <a:buFont typeface="Arial" charset="0"/>
              <a:buChar char="­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1041400" indent="-177800" algn="l" defTabSz="1463675" eaLnBrk="0" hangingPunct="0">
              <a:spcBef>
                <a:spcPct val="20000"/>
              </a:spcBef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14986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19558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24130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28702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  <a:latin typeface="Slate Pro Light" pitchFamily="50" charset="0"/>
              </a:rPr>
              <a:t>Forensic Investigation and Legal Review</a:t>
            </a:r>
          </a:p>
          <a:p>
            <a:pPr lvl="3" eaLnBrk="1" hangingPunct="1">
              <a:lnSpc>
                <a:spcPct val="85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200" b="1" dirty="0">
                <a:solidFill>
                  <a:srgbClr val="EAFC3E"/>
                </a:solidFill>
                <a:latin typeface="Slate Pro Light" pitchFamily="50" charset="0"/>
              </a:rPr>
              <a:t>Forensic tells you what happened</a:t>
            </a:r>
          </a:p>
          <a:p>
            <a:pPr lvl="3" eaLnBrk="1" hangingPunct="1">
              <a:lnSpc>
                <a:spcPct val="85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200" b="1" dirty="0">
                <a:solidFill>
                  <a:srgbClr val="EAFC3E"/>
                </a:solidFill>
                <a:latin typeface="Slate Pro Light" pitchFamily="50" charset="0"/>
              </a:rPr>
              <a:t>Legal sets out options/obligations</a:t>
            </a:r>
          </a:p>
        </p:txBody>
      </p:sp>
      <p:sp>
        <p:nvSpPr>
          <p:cNvPr id="7178" name="AutoShape 9"/>
          <p:cNvSpPr>
            <a:spLocks noChangeArrowheads="1"/>
          </p:cNvSpPr>
          <p:nvPr/>
        </p:nvSpPr>
        <p:spPr bwMode="auto">
          <a:xfrm>
            <a:off x="6910388" y="4370995"/>
            <a:ext cx="1387475" cy="762000"/>
          </a:xfrm>
          <a:prstGeom prst="roundRect">
            <a:avLst>
              <a:gd name="adj" fmla="val 0"/>
            </a:avLst>
          </a:prstGeom>
          <a:solidFill>
            <a:schemeClr val="hlink"/>
          </a:solidFill>
          <a:ln w="19050" algn="ctr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lIns="27432" rIns="27432" anchor="ctr"/>
          <a:lstStyle>
            <a:lvl1pPr algn="l" defTabSz="1463675" eaLnBrk="0" hangingPunct="0">
              <a:spcBef>
                <a:spcPct val="60000"/>
              </a:spcBef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508000" indent="-279400" algn="l" defTabSz="1463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685800" indent="-177800" algn="l" defTabSz="1463675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863600" indent="-177800" algn="l" defTabSz="1463675" eaLnBrk="0" hangingPunct="0">
              <a:spcBef>
                <a:spcPct val="20000"/>
              </a:spcBef>
              <a:buFont typeface="Arial" charset="0"/>
              <a:buChar char="­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1041400" indent="-177800" algn="l" defTabSz="1463675" eaLnBrk="0" hangingPunct="0">
              <a:spcBef>
                <a:spcPct val="20000"/>
              </a:spcBef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14986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19558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24130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28702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  <a:latin typeface="Slate Pro Light" pitchFamily="50" charset="0"/>
              </a:rPr>
              <a:t>Remedial Service Offering</a:t>
            </a:r>
          </a:p>
        </p:txBody>
      </p:sp>
      <p:sp>
        <p:nvSpPr>
          <p:cNvPr id="7179" name="AutoShape 10"/>
          <p:cNvSpPr>
            <a:spLocks noChangeArrowheads="1"/>
          </p:cNvSpPr>
          <p:nvPr/>
        </p:nvSpPr>
        <p:spPr bwMode="auto">
          <a:xfrm>
            <a:off x="3763963" y="4370995"/>
            <a:ext cx="1389062" cy="762000"/>
          </a:xfrm>
          <a:prstGeom prst="roundRect">
            <a:avLst>
              <a:gd name="adj" fmla="val 0"/>
            </a:avLst>
          </a:prstGeom>
          <a:solidFill>
            <a:schemeClr val="hlink"/>
          </a:solidFill>
          <a:ln w="19050" algn="ctr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lIns="27432" rIns="27432" anchor="ctr"/>
          <a:lstStyle>
            <a:lvl1pPr algn="l" defTabSz="1463675" eaLnBrk="0" hangingPunct="0">
              <a:spcBef>
                <a:spcPct val="60000"/>
              </a:spcBef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508000" indent="-279400" algn="l" defTabSz="1463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685800" indent="-177800" algn="l" defTabSz="1463675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863600" indent="-177800" algn="l" defTabSz="1463675" eaLnBrk="0" hangingPunct="0">
              <a:spcBef>
                <a:spcPct val="20000"/>
              </a:spcBef>
              <a:buFont typeface="Arial" charset="0"/>
              <a:buChar char="­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1041400" indent="-177800" algn="l" defTabSz="1463675" eaLnBrk="0" hangingPunct="0">
              <a:spcBef>
                <a:spcPct val="20000"/>
              </a:spcBef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14986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19558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24130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28702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  <a:latin typeface="Slate Pro Light" pitchFamily="50" charset="0"/>
              </a:rPr>
              <a:t>Public Relations</a:t>
            </a:r>
          </a:p>
        </p:txBody>
      </p:sp>
      <p:sp>
        <p:nvSpPr>
          <p:cNvPr id="7180" name="AutoShape 11"/>
          <p:cNvSpPr>
            <a:spLocks noChangeArrowheads="1"/>
          </p:cNvSpPr>
          <p:nvPr/>
        </p:nvSpPr>
        <p:spPr bwMode="auto">
          <a:xfrm>
            <a:off x="7734300" y="5460020"/>
            <a:ext cx="1387475" cy="762000"/>
          </a:xfrm>
          <a:prstGeom prst="roundRect">
            <a:avLst>
              <a:gd name="adj" fmla="val 0"/>
            </a:avLst>
          </a:prstGeom>
          <a:solidFill>
            <a:schemeClr val="hlink"/>
          </a:solidFill>
          <a:ln w="19050" algn="ctr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lIns="18288" rIns="18288" anchor="ctr"/>
          <a:lstStyle>
            <a:lvl1pPr algn="l" defTabSz="1463675" eaLnBrk="0" hangingPunct="0">
              <a:spcBef>
                <a:spcPct val="60000"/>
              </a:spcBef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508000" indent="-279400" algn="l" defTabSz="1463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685800" indent="-177800" algn="l" defTabSz="1463675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863600" indent="-177800" algn="l" defTabSz="1463675" eaLnBrk="0" hangingPunct="0">
              <a:spcBef>
                <a:spcPct val="20000"/>
              </a:spcBef>
              <a:buFont typeface="Arial" charset="0"/>
              <a:buChar char="­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1041400" indent="-177800" algn="l" defTabSz="1463675" eaLnBrk="0" hangingPunct="0">
              <a:spcBef>
                <a:spcPct val="20000"/>
              </a:spcBef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14986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19558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24130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28702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  <a:latin typeface="Slate Pro Light" pitchFamily="50" charset="0"/>
              </a:rPr>
              <a:t>Civil Litigation</a:t>
            </a:r>
          </a:p>
        </p:txBody>
      </p:sp>
      <p:sp>
        <p:nvSpPr>
          <p:cNvPr id="7181" name="AutoShape 12"/>
          <p:cNvSpPr>
            <a:spLocks noChangeArrowheads="1"/>
          </p:cNvSpPr>
          <p:nvPr/>
        </p:nvSpPr>
        <p:spPr bwMode="auto">
          <a:xfrm>
            <a:off x="6154738" y="5460020"/>
            <a:ext cx="1389062" cy="762000"/>
          </a:xfrm>
          <a:prstGeom prst="roundRect">
            <a:avLst>
              <a:gd name="adj" fmla="val 0"/>
            </a:avLst>
          </a:prstGeom>
          <a:solidFill>
            <a:schemeClr val="hlink"/>
          </a:solidFill>
          <a:ln w="19050" algn="ctr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lIns="18288" rIns="18288" anchor="ctr"/>
          <a:lstStyle>
            <a:lvl1pPr algn="l" defTabSz="1463675" eaLnBrk="0" hangingPunct="0">
              <a:spcBef>
                <a:spcPct val="60000"/>
              </a:spcBef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508000" indent="-279400" algn="l" defTabSz="1463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685800" indent="-177800" algn="l" defTabSz="1463675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863600" indent="-177800" algn="l" defTabSz="1463675" eaLnBrk="0" hangingPunct="0">
              <a:spcBef>
                <a:spcPct val="20000"/>
              </a:spcBef>
              <a:buFont typeface="Arial" charset="0"/>
              <a:buChar char="­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1041400" indent="-177800" algn="l" defTabSz="1463675" eaLnBrk="0" hangingPunct="0">
              <a:spcBef>
                <a:spcPct val="20000"/>
              </a:spcBef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14986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19558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24130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28702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  <a:latin typeface="Slate Pro Light" pitchFamily="50" charset="0"/>
              </a:rPr>
              <a:t>Regulatory Fines, Penalties, and</a:t>
            </a:r>
            <a:br>
              <a:rPr lang="en-US" altLang="en-US" sz="1200" b="1" dirty="0">
                <a:solidFill>
                  <a:schemeClr val="bg1"/>
                </a:solidFill>
                <a:latin typeface="Slate Pro Light" pitchFamily="50" charset="0"/>
              </a:rPr>
            </a:br>
            <a:r>
              <a:rPr lang="en-US" altLang="en-US" sz="1200" b="1" dirty="0">
                <a:solidFill>
                  <a:schemeClr val="bg1"/>
                </a:solidFill>
                <a:latin typeface="Slate Pro Light" pitchFamily="50" charset="0"/>
              </a:rPr>
              <a:t>Consumer Redress</a:t>
            </a:r>
          </a:p>
        </p:txBody>
      </p:sp>
      <p:sp>
        <p:nvSpPr>
          <p:cNvPr id="7182" name="AutoShape 13"/>
          <p:cNvSpPr>
            <a:spLocks noChangeArrowheads="1"/>
          </p:cNvSpPr>
          <p:nvPr/>
        </p:nvSpPr>
        <p:spPr bwMode="auto">
          <a:xfrm>
            <a:off x="4575175" y="5460020"/>
            <a:ext cx="1390650" cy="762000"/>
          </a:xfrm>
          <a:prstGeom prst="roundRect">
            <a:avLst>
              <a:gd name="adj" fmla="val 0"/>
            </a:avLst>
          </a:prstGeom>
          <a:solidFill>
            <a:schemeClr val="hlink"/>
          </a:solidFill>
          <a:ln w="19050" algn="ctr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lIns="18288" rIns="18288" anchor="ctr"/>
          <a:lstStyle>
            <a:lvl1pPr algn="l" defTabSz="1463675" eaLnBrk="0" hangingPunct="0">
              <a:spcBef>
                <a:spcPct val="60000"/>
              </a:spcBef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508000" indent="-279400" algn="l" defTabSz="1463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685800" indent="-177800" algn="l" defTabSz="1463675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863600" indent="-177800" algn="l" defTabSz="1463675" eaLnBrk="0" hangingPunct="0">
              <a:spcBef>
                <a:spcPct val="20000"/>
              </a:spcBef>
              <a:buFont typeface="Arial" charset="0"/>
              <a:buChar char="­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1041400" indent="-177800" algn="l" defTabSz="1463675" eaLnBrk="0" hangingPunct="0">
              <a:spcBef>
                <a:spcPct val="20000"/>
              </a:spcBef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14986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19558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24130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28702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  <a:latin typeface="Slate Pro Light" pitchFamily="50" charset="0"/>
              </a:rPr>
              <a:t>Damage to Brand or Reputation</a:t>
            </a:r>
          </a:p>
        </p:txBody>
      </p:sp>
      <p:sp>
        <p:nvSpPr>
          <p:cNvPr id="7183" name="AutoShape 14"/>
          <p:cNvSpPr>
            <a:spLocks noChangeArrowheads="1"/>
          </p:cNvSpPr>
          <p:nvPr/>
        </p:nvSpPr>
        <p:spPr bwMode="auto">
          <a:xfrm>
            <a:off x="2997200" y="5460020"/>
            <a:ext cx="1389063" cy="762000"/>
          </a:xfrm>
          <a:prstGeom prst="roundRect">
            <a:avLst>
              <a:gd name="adj" fmla="val 0"/>
            </a:avLst>
          </a:prstGeom>
          <a:solidFill>
            <a:schemeClr val="hlink"/>
          </a:solidFill>
          <a:ln w="19050" algn="ctr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lIns="18288" rIns="18288" anchor="ctr"/>
          <a:lstStyle>
            <a:lvl1pPr algn="l" defTabSz="1463675" eaLnBrk="0" hangingPunct="0">
              <a:spcBef>
                <a:spcPct val="60000"/>
              </a:spcBef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508000" indent="-279400" algn="l" defTabSz="1463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685800" indent="-177800" algn="l" defTabSz="1463675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863600" indent="-177800" algn="l" defTabSz="1463675" eaLnBrk="0" hangingPunct="0">
              <a:spcBef>
                <a:spcPct val="20000"/>
              </a:spcBef>
              <a:buFont typeface="Arial" charset="0"/>
              <a:buChar char="­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1041400" indent="-177800" algn="l" defTabSz="1463675" eaLnBrk="0" hangingPunct="0">
              <a:spcBef>
                <a:spcPct val="20000"/>
              </a:spcBef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14986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19558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24130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28702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  <a:latin typeface="Slate Pro Light" pitchFamily="50" charset="0"/>
              </a:rPr>
              <a:t>Income Loss</a:t>
            </a:r>
          </a:p>
        </p:txBody>
      </p:sp>
      <p:sp>
        <p:nvSpPr>
          <p:cNvPr id="7184" name="Line 15"/>
          <p:cNvSpPr>
            <a:spLocks noChangeShapeType="1"/>
          </p:cNvSpPr>
          <p:nvPr/>
        </p:nvSpPr>
        <p:spPr bwMode="auto">
          <a:xfrm flipH="1">
            <a:off x="482600" y="3086708"/>
            <a:ext cx="2822575" cy="0"/>
          </a:xfrm>
          <a:prstGeom prst="line">
            <a:avLst/>
          </a:prstGeom>
          <a:noFill/>
          <a:ln w="6350">
            <a:solidFill>
              <a:schemeClr val="tx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185" name="Line 16"/>
          <p:cNvSpPr>
            <a:spLocks noChangeShapeType="1"/>
          </p:cNvSpPr>
          <p:nvPr/>
        </p:nvSpPr>
        <p:spPr bwMode="auto">
          <a:xfrm flipH="1">
            <a:off x="482600" y="4209070"/>
            <a:ext cx="2822575" cy="0"/>
          </a:xfrm>
          <a:prstGeom prst="line">
            <a:avLst/>
          </a:prstGeom>
          <a:noFill/>
          <a:ln w="6350">
            <a:solidFill>
              <a:schemeClr val="tx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186" name="Line 17"/>
          <p:cNvSpPr>
            <a:spLocks noChangeShapeType="1"/>
          </p:cNvSpPr>
          <p:nvPr/>
        </p:nvSpPr>
        <p:spPr bwMode="auto">
          <a:xfrm flipH="1">
            <a:off x="482600" y="5296508"/>
            <a:ext cx="2822575" cy="0"/>
          </a:xfrm>
          <a:prstGeom prst="line">
            <a:avLst/>
          </a:prstGeom>
          <a:noFill/>
          <a:ln w="6350">
            <a:solidFill>
              <a:schemeClr val="tx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187" name="AutoShape 18"/>
          <p:cNvSpPr>
            <a:spLocks noChangeArrowheads="1"/>
          </p:cNvSpPr>
          <p:nvPr/>
        </p:nvSpPr>
        <p:spPr bwMode="auto">
          <a:xfrm>
            <a:off x="5337175" y="4370995"/>
            <a:ext cx="1389063" cy="762000"/>
          </a:xfrm>
          <a:prstGeom prst="roundRect">
            <a:avLst>
              <a:gd name="adj" fmla="val 0"/>
            </a:avLst>
          </a:prstGeom>
          <a:solidFill>
            <a:schemeClr val="hlink"/>
          </a:solidFill>
          <a:ln w="19050" algn="ctr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lIns="27432" rIns="27432" anchor="ctr"/>
          <a:lstStyle>
            <a:lvl1pPr algn="l" defTabSz="1463675" eaLnBrk="0" hangingPunct="0">
              <a:spcBef>
                <a:spcPct val="60000"/>
              </a:spcBef>
              <a:buChar char="•"/>
              <a:defRPr sz="2000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508000" indent="-279400" algn="l" defTabSz="1463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685800" indent="-177800" algn="l" defTabSz="1463675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863600" indent="-177800" algn="l" defTabSz="1463675" eaLnBrk="0" hangingPunct="0">
              <a:spcBef>
                <a:spcPct val="20000"/>
              </a:spcBef>
              <a:buFont typeface="Arial" charset="0"/>
              <a:buChar char="­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1041400" indent="-177800" algn="l" defTabSz="1463675" eaLnBrk="0" hangingPunct="0">
              <a:spcBef>
                <a:spcPct val="20000"/>
              </a:spcBef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14986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19558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24130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2870200" indent="-177800" defTabSz="14636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  <a:latin typeface="Slate Pro Light" pitchFamily="50" charset="0"/>
              </a:rPr>
              <a:t>Notification</a:t>
            </a:r>
          </a:p>
        </p:txBody>
      </p:sp>
      <p:sp>
        <p:nvSpPr>
          <p:cNvPr id="22" name="Rectangle 12"/>
          <p:cNvSpPr txBox="1">
            <a:spLocks noChangeArrowheads="1"/>
          </p:cNvSpPr>
          <p:nvPr/>
        </p:nvSpPr>
        <p:spPr bwMode="gray">
          <a:xfrm>
            <a:off x="455613" y="382588"/>
            <a:ext cx="8686800" cy="69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en-US" kern="0" dirty="0" smtClean="0"/>
              <a:t>Cyber Insurance</a:t>
            </a:r>
          </a:p>
          <a:p>
            <a:r>
              <a:rPr lang="en-US" altLang="en-US" kern="0" dirty="0" smtClean="0">
                <a:solidFill>
                  <a:schemeClr val="accent2"/>
                </a:solidFill>
              </a:rPr>
              <a:t>Simplified Data Breach Timeline</a:t>
            </a:r>
          </a:p>
        </p:txBody>
      </p:sp>
    </p:spTree>
    <p:extLst>
      <p:ext uri="{BB962C8B-B14F-4D97-AF65-F5344CB8AC3E}">
        <p14:creationId xmlns:p14="http://schemas.microsoft.com/office/powerpoint/2010/main" val="270072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0182"/>
              </p:ext>
            </p:extLst>
          </p:nvPr>
        </p:nvGraphicFramePr>
        <p:xfrm>
          <a:off x="1365270" y="990600"/>
          <a:ext cx="6988156" cy="5543791"/>
        </p:xfrm>
        <a:graphic>
          <a:graphicData uri="http://schemas.openxmlformats.org/drawingml/2006/table">
            <a:tbl>
              <a:tblPr firstRow="1"/>
              <a:tblGrid>
                <a:gridCol w="998077"/>
                <a:gridCol w="1114358"/>
                <a:gridCol w="2063986"/>
                <a:gridCol w="2811735"/>
              </a:tblGrid>
              <a:tr h="2882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F5FA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Coverage</a:t>
                      </a:r>
                    </a:p>
                  </a:txBody>
                  <a:tcPr marL="43644" marR="43644" marT="80668" marB="40333" horzOverflow="overflow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F5FA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Description</a:t>
                      </a:r>
                    </a:p>
                  </a:txBody>
                  <a:tcPr marL="43644" marR="43644" marT="80668" marB="40333" horzOverflow="overflow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F5FA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Covered Costs</a:t>
                      </a:r>
                    </a:p>
                  </a:txBody>
                  <a:tcPr marL="43644" marR="43644" marT="80668" marB="40333" horzOverflow="overflow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F5FA">
                        <a:lumMod val="50000"/>
                      </a:srgbClr>
                    </a:solidFill>
                  </a:tcPr>
                </a:tc>
              </a:tr>
              <a:tr h="770808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First Party Cover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i="0" dirty="0" smtClean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800" b="0" i="0" baseline="30000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US" sz="800" b="0" i="0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 Party Insurance coverage: direct loss and out of pocket expense incurred by insured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F5FA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Business Income/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Extra Expense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Interruption or suspension of computer systems due to a network</a:t>
                      </a:r>
                      <a:r>
                        <a:rPr lang="en-US" sz="8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security breach. Coverage may be added to include system failure</a:t>
                      </a:r>
                      <a:r>
                        <a:rPr lang="en-US" sz="8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8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Loss of Income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8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Costs</a:t>
                      </a:r>
                      <a:r>
                        <a:rPr lang="en-US" sz="8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in excess of normal operating expenses required to restore systems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8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Dependent business interruption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8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Forensic expenses</a:t>
                      </a:r>
                      <a:endParaRPr lang="en-US" sz="800" dirty="0" smtClean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1F5"/>
                    </a:solidFill>
                  </a:tcPr>
                </a:tc>
              </a:tr>
              <a:tr h="498516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576" marR="107576" marT="29790" marB="297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9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8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Data Asset</a:t>
                      </a:r>
                      <a:r>
                        <a:rPr lang="en-US" sz="800" b="1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Protection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1E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8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Costs to restore, recreate, or recollect your data and other intangible assets that are corrupted or destroyed.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1E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8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Restoration</a:t>
                      </a:r>
                      <a:r>
                        <a:rPr lang="en-US" sz="8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of corrupted data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8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Vendor costs to recreate lost data</a:t>
                      </a:r>
                      <a:endParaRPr lang="en-US" sz="800" dirty="0" smtClean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1EB"/>
                    </a:solidFill>
                  </a:tcPr>
                </a:tc>
              </a:tr>
              <a:tr h="90695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576" marR="107576" marT="29790" marB="297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9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Event Management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Costs resulting from a network security or privacy breach: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Forensics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Notification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Credit Monitoring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Call Center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Public Relations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Sales Discounts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1F5"/>
                    </a:solidFill>
                  </a:tcPr>
                </a:tc>
              </a:tr>
              <a:tr h="630659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7576" marR="107576" marT="29790" marB="297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9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Cyber Extortion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1E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Network or data compromised if ransom not paid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1E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MS PGothic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Forensics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Investigation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Negotiations and payments of ransoms demanded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1EB"/>
                    </a:solidFill>
                  </a:tcPr>
                </a:tc>
              </a:tr>
              <a:tr h="906954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Third Party Cover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3rd Party insurance coverage: defense and  liability incurred due to harm caused to others by the insured.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F5FA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Privacy Liability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Failure to prevent unauthorized access, disclosure or collection, or failure of others to whom you have entrusted such information, for not properly notifying of a privacy breach. 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Liability and defense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Third party trade secrets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Notification to individuals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Investigation costs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Costs related to public relations efforts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Sales Discounts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1F5"/>
                    </a:solidFill>
                  </a:tcPr>
                </a:tc>
              </a:tr>
              <a:tr h="770808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29788" marB="2978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Network Security Liability 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1E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Failure of system security to prevent or mitigate a computer attack. Failure of system security includes failure of written policies and procedures addressing technology use.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1E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Liability and defense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Bank lawsuits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Consumer Lawsuits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Sales Discounts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1EB"/>
                    </a:solidFill>
                  </a:tcPr>
                </a:tc>
              </a:tr>
              <a:tr h="770808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29788" marB="2978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Privacy Regulatory Defense Costs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Privacy breach and related fines or penalties assessed by Regulators.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Investigation by a Regulator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Liability and Defense costs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PCI / PHI fines and penalties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Prep costs to testify before regulators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Consumer / Bank lawsuits</a:t>
                      </a:r>
                    </a:p>
                  </a:txBody>
                  <a:tcPr marL="43644" marR="43644" marT="40333" marB="40333" horzOverflow="overflow">
                    <a:lnL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74B7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1F5"/>
                    </a:solidFill>
                  </a:tcPr>
                </a:tc>
              </a:tr>
            </a:tbl>
          </a:graphicData>
        </a:graphic>
      </p:graphicFrame>
      <p:sp>
        <p:nvSpPr>
          <p:cNvPr id="72754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688597" y="6512019"/>
            <a:ext cx="2240044" cy="138499"/>
          </a:xfrm>
          <a:noFill/>
        </p:spPr>
        <p:txBody>
          <a:bodyPr/>
          <a:lstStyle>
            <a:lvl1pPr eaLnBrk="0" hangingPunct="0">
              <a:buChar char="•"/>
              <a:defRPr sz="1000"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buChar char="•"/>
              <a:defRPr sz="1000"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buChar char="•"/>
              <a:defRPr sz="1000"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buChar char="•"/>
              <a:defRPr sz="1000"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fld id="{FDE2ED87-F6B7-4713-9C06-C2D8A5F51D22}" type="slidenum">
              <a:rPr lang="en-US" altLang="en-US" sz="900">
                <a:solidFill>
                  <a:schemeClr val="bg1"/>
                </a:solidFill>
              </a:rPr>
              <a:pPr eaLnBrk="1" hangingPunct="1">
                <a:buFontTx/>
                <a:buNone/>
              </a:pPr>
              <a:t>7</a:t>
            </a:fld>
            <a:endParaRPr lang="en-US" altLang="en-US" sz="900" dirty="0">
              <a:solidFill>
                <a:schemeClr val="bg1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title"/>
          </p:nvPr>
        </p:nvSpPr>
        <p:spPr>
          <a:xfrm>
            <a:off x="455613" y="382588"/>
            <a:ext cx="8686800" cy="690562"/>
          </a:xfrm>
        </p:spPr>
        <p:txBody>
          <a:bodyPr/>
          <a:lstStyle/>
          <a:p>
            <a:r>
              <a:rPr lang="en-US" altLang="en-US" dirty="0" smtClean="0"/>
              <a:t>Cyber Insurance</a:t>
            </a:r>
            <a:br>
              <a:rPr lang="en-US" altLang="en-US" dirty="0" smtClean="0"/>
            </a:br>
            <a:r>
              <a:rPr lang="en-US" altLang="en-US" dirty="0" smtClean="0">
                <a:solidFill>
                  <a:schemeClr val="accent2"/>
                </a:solidFill>
              </a:rPr>
              <a:t>Key Insurance Coverages</a:t>
            </a:r>
            <a:endParaRPr lang="en-US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56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4C944B-83EC-42EB-BB8D-611E4715D12E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E20BDCFA-F88A-4241-8D35-0876CDB1B19A}" type="datetime4">
              <a:rPr lang="en-US"/>
              <a:pPr>
                <a:defRPr/>
              </a:pPr>
              <a:t>May 15, 2017</a:t>
            </a:fld>
            <a:endParaRPr 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Cyber Insurance</a:t>
            </a:r>
            <a:br>
              <a:rPr lang="en-US" altLang="en-US" dirty="0" smtClean="0"/>
            </a:br>
            <a:r>
              <a:rPr lang="en-US" altLang="en-US" dirty="0" smtClean="0">
                <a:solidFill>
                  <a:schemeClr val="accent2"/>
                </a:solidFill>
              </a:rPr>
              <a:t>Carrier Approach – Cyber Policy Breach/Notification Costs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5613" y="1036638"/>
            <a:ext cx="8686800" cy="49879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1600" b="1" dirty="0" smtClean="0"/>
              <a:t>Currently there are two approaches in the market</a:t>
            </a:r>
            <a:r>
              <a:rPr lang="en-US" altLang="en-US" sz="1600" dirty="0" smtClean="0"/>
              <a:t>: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 smtClean="0"/>
              <a:t>Providing a dollar sublimit </a:t>
            </a:r>
          </a:p>
          <a:p>
            <a:pPr lvl="2">
              <a:lnSpc>
                <a:spcPct val="80000"/>
              </a:lnSpc>
            </a:pPr>
            <a:r>
              <a:rPr lang="en-US" altLang="en-US" sz="1600" dirty="0" smtClean="0"/>
              <a:t>Pros:</a:t>
            </a:r>
          </a:p>
          <a:p>
            <a:pPr lvl="3">
              <a:lnSpc>
                <a:spcPct val="80000"/>
              </a:lnSpc>
            </a:pPr>
            <a:r>
              <a:rPr lang="en-US" altLang="en-US" sz="1600" dirty="0" smtClean="0"/>
              <a:t>Insured maintains control of the process</a:t>
            </a:r>
          </a:p>
          <a:p>
            <a:pPr lvl="3">
              <a:lnSpc>
                <a:spcPct val="80000"/>
              </a:lnSpc>
            </a:pPr>
            <a:r>
              <a:rPr lang="en-US" altLang="en-US" sz="1600" dirty="0" smtClean="0"/>
              <a:t>Insured knows exactly how much money they have available for an “event”</a:t>
            </a:r>
          </a:p>
          <a:p>
            <a:pPr lvl="3">
              <a:lnSpc>
                <a:spcPct val="80000"/>
              </a:lnSpc>
            </a:pPr>
            <a:r>
              <a:rPr lang="en-US" altLang="en-US" sz="1600" dirty="0" smtClean="0"/>
              <a:t>Can be outside the </a:t>
            </a:r>
            <a:r>
              <a:rPr lang="en-US" altLang="en-US" sz="1600" dirty="0" smtClean="0"/>
              <a:t>aggregate limit </a:t>
            </a:r>
            <a:r>
              <a:rPr lang="en-US" altLang="en-US" sz="1600" dirty="0" smtClean="0"/>
              <a:t>of liability</a:t>
            </a:r>
          </a:p>
          <a:p>
            <a:pPr lvl="2">
              <a:lnSpc>
                <a:spcPct val="80000"/>
              </a:lnSpc>
            </a:pPr>
            <a:r>
              <a:rPr lang="en-US" altLang="en-US" sz="1600" dirty="0" smtClean="0"/>
              <a:t>Cons:</a:t>
            </a:r>
          </a:p>
          <a:p>
            <a:pPr lvl="3">
              <a:lnSpc>
                <a:spcPct val="80000"/>
              </a:lnSpc>
            </a:pPr>
            <a:r>
              <a:rPr lang="en-US" altLang="en-US" sz="1600" dirty="0" smtClean="0"/>
              <a:t>Insurer may not agree to all costs incurred</a:t>
            </a:r>
          </a:p>
          <a:p>
            <a:pPr lvl="3">
              <a:lnSpc>
                <a:spcPct val="80000"/>
              </a:lnSpc>
            </a:pPr>
            <a:r>
              <a:rPr lang="en-US" altLang="en-US" sz="1600" dirty="0" smtClean="0"/>
              <a:t>Insurer may not approve insured’s selected vendors</a:t>
            </a:r>
          </a:p>
          <a:p>
            <a:pPr lvl="3">
              <a:lnSpc>
                <a:spcPct val="80000"/>
              </a:lnSpc>
            </a:pPr>
            <a:r>
              <a:rPr lang="en-US" altLang="en-US" sz="1600" dirty="0" smtClean="0"/>
              <a:t>Dollar sublimit may not be sufficient to respond to all costs associated with an “event”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 smtClean="0"/>
              <a:t>Providing a per person </a:t>
            </a:r>
            <a:r>
              <a:rPr lang="en-US" altLang="en-US" sz="1600" dirty="0" smtClean="0"/>
              <a:t>sublimit  </a:t>
            </a:r>
            <a:endParaRPr lang="en-US" altLang="en-US" sz="1600" dirty="0" smtClean="0"/>
          </a:p>
          <a:p>
            <a:pPr lvl="2">
              <a:lnSpc>
                <a:spcPct val="80000"/>
              </a:lnSpc>
            </a:pPr>
            <a:r>
              <a:rPr lang="en-US" altLang="en-US" sz="1600" dirty="0" smtClean="0"/>
              <a:t>Pros:</a:t>
            </a:r>
          </a:p>
          <a:p>
            <a:pPr lvl="3">
              <a:lnSpc>
                <a:spcPct val="80000"/>
              </a:lnSpc>
            </a:pPr>
            <a:r>
              <a:rPr lang="en-US" altLang="en-US" sz="1600" dirty="0" smtClean="0"/>
              <a:t>Typically outside the aggregate limit of liability </a:t>
            </a:r>
          </a:p>
          <a:p>
            <a:pPr lvl="3">
              <a:lnSpc>
                <a:spcPct val="80000"/>
              </a:lnSpc>
            </a:pPr>
            <a:r>
              <a:rPr lang="en-US" altLang="en-US" sz="1600" dirty="0" smtClean="0"/>
              <a:t>Insured selects response firm from a panel counsel list</a:t>
            </a:r>
          </a:p>
          <a:p>
            <a:pPr lvl="3">
              <a:lnSpc>
                <a:spcPct val="80000"/>
              </a:lnSpc>
            </a:pPr>
            <a:r>
              <a:rPr lang="en-US" altLang="en-US" sz="1600" dirty="0" smtClean="0"/>
              <a:t>The response is handled by the insurer</a:t>
            </a:r>
          </a:p>
          <a:p>
            <a:pPr lvl="2">
              <a:lnSpc>
                <a:spcPct val="80000"/>
              </a:lnSpc>
            </a:pPr>
            <a:r>
              <a:rPr lang="en-US" altLang="en-US" sz="1600" dirty="0" smtClean="0"/>
              <a:t>Cons:</a:t>
            </a:r>
          </a:p>
          <a:p>
            <a:pPr lvl="3">
              <a:lnSpc>
                <a:spcPct val="80000"/>
              </a:lnSpc>
            </a:pPr>
            <a:r>
              <a:rPr lang="en-US" altLang="en-US" sz="1600" dirty="0" smtClean="0"/>
              <a:t>The Insured hands over the response to the insurer’s vendors</a:t>
            </a:r>
          </a:p>
          <a:p>
            <a:pPr lvl="3">
              <a:lnSpc>
                <a:spcPct val="80000"/>
              </a:lnSpc>
            </a:pPr>
            <a:r>
              <a:rPr lang="en-US" altLang="en-US" sz="1600" dirty="0" smtClean="0"/>
              <a:t>Larger clients, the per person sublimit removes control which they expect to maintain</a:t>
            </a:r>
          </a:p>
          <a:p>
            <a:pPr lvl="3">
              <a:lnSpc>
                <a:spcPct val="80000"/>
              </a:lnSpc>
            </a:pPr>
            <a:r>
              <a:rPr lang="en-US" altLang="en-US" sz="1600" dirty="0" smtClean="0"/>
              <a:t>Typically only offered to companies with &lt;$5B in revenue</a:t>
            </a:r>
          </a:p>
          <a:p>
            <a:pPr lvl="3">
              <a:lnSpc>
                <a:spcPct val="80000"/>
              </a:lnSpc>
              <a:buFont typeface="Arial" charset="0"/>
              <a:buNone/>
            </a:pPr>
            <a:endParaRPr lang="en-US" alt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2013755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EXTENDEDFILLCOLOUR" val=""/>
  <p:tag name="MMCOA_SMARTSHAPE" val="Y"/>
  <p:tag name="MMCOA_FONTSIZE_L" val="28"/>
  <p:tag name="MMCOA_FONTSIZE_M" val="21"/>
  <p:tag name="MMCOA_FONTSIZE_S" val="14"/>
  <p:tag name="MMCOA_FONTSIZE_T" val="14"/>
  <p:tag name="MMCOA_POSITION_L" val="35.875;30.125;54.375;683.875"/>
  <p:tag name="MMCOA_POSITION_M" val="35.875;30.125;54.375;683.875"/>
  <p:tag name="MMCOA_POSITION_S" val="35.875;30.125;54.375;683.875"/>
  <p:tag name="MMCOA_POSITION_T" val="35.875;30.125;54.375;683.87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EXTENDEDFILLCOLOUR" val=""/>
  <p:tag name="MMCOA_SMARTSHAPE" val="Y"/>
  <p:tag name="MMCOA_FONTSIZE_L" val="18"/>
  <p:tag name="MMCOA_FONTSIZE_M" val="18"/>
  <p:tag name="MMCOA_FONTSIZE_S" val="18"/>
  <p:tag name="MMCOA_FONTSIZE_T" val="18"/>
  <p:tag name="MMCOA_POSITION_L" val="71.25;157.375;18;382.125"/>
  <p:tag name="MMCOA_POSITION_M" val="71.25;157.375;18;382.125"/>
  <p:tag name="MMCOA_POSITION_S" val="71.25;157.375;18;382.125"/>
  <p:tag name="MMCOA_POSITION_T" val="71.25;157.375;18;382.12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DISPLAYMASTERSHAPES" val="Y"/>
  <p:tag name="MMCOA_FOLLOWMASTERBACKGROUND" val="Y"/>
  <p:tag name="MMCOA_FORCESCHEME" val="N"/>
  <p:tag name="MMCOA_CANACTASDIVIDER" val="N"/>
  <p:tag name="MMCOA_PROMPTCOLOUR" val="N"/>
  <p:tag name="MMCOA_TRANSPARENT" val="False"/>
  <p:tag name="MMC_SLIDETYPE" val="Cover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EXTENDEDFILLCOLOUR" val=""/>
  <p:tag name="MMCOA_SMARTSHAPE" val="Y"/>
  <p:tag name="MMCOA_FONTSIZE_L" val="28"/>
  <p:tag name="MMCOA_FONTSIZE_M" val="28"/>
  <p:tag name="MMCOA_FONTSIZE_S" val="28"/>
  <p:tag name="MMCOA_FONTSIZE_T" val="28"/>
  <p:tag name="MMCOA_POSITION_L" val="70.625;97.875;55;648.375"/>
  <p:tag name="MMCOA_POSITION_M" val="70.625;97.875;55;648.375"/>
  <p:tag name="MMCOA_POSITION_S" val="70.625;97.875;55;648.375"/>
  <p:tag name="MMCOA_POSITION_T" val="70.625;97.875;55;648.37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EXTENDEDFILLCOLOUR" val=""/>
  <p:tag name="MMCOA_SMARTSHAPE" val="Y"/>
  <p:tag name="MMCOA_FONTSIZE_L" val="18"/>
  <p:tag name="MMCOA_FONTSIZE_M" val="18"/>
  <p:tag name="MMCOA_FONTSIZE_S" val="18"/>
  <p:tag name="MMCOA_FONTSIZE_T" val="18"/>
  <p:tag name="MMCOA_POSITION_L" val="71.25;157.375;18;382.125"/>
  <p:tag name="MMCOA_POSITION_M" val="71.25;157.375;18;382.125"/>
  <p:tag name="MMCOA_POSITION_S" val="71.25;157.375;18;382.125"/>
  <p:tag name="MMCOA_POSITION_T" val="71.25;157.375;18;382.12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EXTENDEDFILLCOLOUR" val=""/>
  <p:tag name="MMCOA_SMARTSHAPE" val="Y"/>
  <p:tag name="MMCOA_FONTSIZE_L" val="16"/>
  <p:tag name="MMCOA_FONTSIZE_M" val="16"/>
  <p:tag name="MMCOA_FONTSIZE_S" val="16"/>
  <p:tag name="MMCOA_FONTSIZE_T" val="16"/>
  <p:tag name="MMCOA_POSITION_L" val="71.125;373.625;88.625;391.5"/>
  <p:tag name="MMCOA_POSITION_M" val="71.125;373.625;88.625;391.5"/>
  <p:tag name="MMCOA_POSITION_S" val="71.125;373.625;88.625;391.5"/>
  <p:tag name="MMCOA_POSITION_T" val="71.125;373.625;88.625;391.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DISPLAYMASTERSHAPES" val="Y"/>
  <p:tag name="MMCOA_FOLLOWMASTERBACKGROUND" val="Y"/>
  <p:tag name="MMCOA_FORCESCHEME" val="N"/>
  <p:tag name="MMCOA_CANACTASDIVIDER" val="N"/>
  <p:tag name="MMCOA_PROMPTCOLOUR" val="N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DISPLAYMASTERSHAPES" val="Y"/>
  <p:tag name="MMCOA_FOLLOWMASTERBACKGROUND" val="Y"/>
  <p:tag name="MMCOA_FORCESCHEME" val="N"/>
  <p:tag name="MMCOA_CANACTASDIVIDER" val="N"/>
  <p:tag name="MMCOA_PROMPTCOLOUR" val="N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DISPLAYMASTERSHAPES" val="Y"/>
  <p:tag name="MMCOA_FOLLOWMASTERBACKGROUND" val="Y"/>
  <p:tag name="MMCOA_FORCESCHEME" val="N"/>
  <p:tag name="MMCOA_CANACTASDIVIDER" val="N"/>
  <p:tag name="MMCOA_PROMPTCOLOUR" val="N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DISPLAYMASTERSHAPES" val="Y"/>
  <p:tag name="MMCOA_FOLLOWMASTERBACKGROUND" val="Y"/>
  <p:tag name="MMCOA_FORCESCHEME" val="N"/>
  <p:tag name="MMCOA_CANACTASDIVIDER" val="N"/>
  <p:tag name="MMCOA_PROMPTCOLOUR" val="N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DISPLAYMASTERSHAPES" val="Y"/>
  <p:tag name="MMCOA_FOLLOWMASTERBACKGROUND" val="Y"/>
  <p:tag name="MMCOA_FORCESCHEME" val="N"/>
  <p:tag name="MMCOA_CANACTASDIVIDER" val="N"/>
  <p:tag name="MMCOA_PROMPTCOLOUR" val="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EXTENDEDFILLCOLOUR" val=""/>
  <p:tag name="MMCOA_SMARTSHAPE" val="Y"/>
  <p:tag name="MMCOA_FONTSIZE_L" val="28"/>
  <p:tag name="MMCOA_FONTSIZE_M" val="20"/>
  <p:tag name="MMCOA_FONTSIZE_S" val="14"/>
  <p:tag name="MMCOA_FONTSIZE_T" val="14"/>
  <p:tag name="MMCOA_POSITION_L" val="35.875;100.625;392.75;684"/>
  <p:tag name="MMCOA_POSITION_M" val="35.875;100.625;392.75;684"/>
  <p:tag name="MMCOA_POSITION_S" val="35.875;100.625;392.75;684"/>
  <p:tag name="MMCOA_POSITION_T" val="35.875;100.625;392.75;68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DISPLAYMASTERSHAPES" val="N"/>
  <p:tag name="MMCOA_FOLLOWMASTERBACKGROUND" val="N"/>
  <p:tag name="MMCOA_FORCESCHEME" val="N"/>
  <p:tag name="MMCOA_CANACTASDIVIDER" val="N"/>
  <p:tag name="MMCOA_PROMPTCOLOUR" val="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EXTENDEDFILLCOLOUR" val=""/>
  <p:tag name="MMCOA_SMARTSHAPE" val="Y"/>
  <p:tag name="MMCOA_FONTSIZE_L" val="7"/>
  <p:tag name="MMCOA_FONTSIZE_M" val="7"/>
  <p:tag name="MMCOA_FONTSIZE_S" val="7"/>
  <p:tag name="MMCOA_FONTSIZE_T" val="7"/>
  <p:tag name="MMCOA_POSITION_L" val="37.625;514.5;8;228.125"/>
  <p:tag name="MMCOA_POSITION_M" val="37.625;514.5;8;228.125"/>
  <p:tag name="MMCOA_POSITION_S" val="37.625;514.5;8;228.125"/>
  <p:tag name="MMCOA_POSITION_T" val="37.625;514.5;8;228.125"/>
  <p:tag name="MMCOA_HIDEONCOLOUR" val="N"/>
  <p:tag name="MMCOA_HIDEONWHITE" val="N"/>
  <p:tag name="MMCOA_HIDEONBALLROOM" val="N"/>
  <p:tag name="MMCOA_HIDEONCLASSIC" val="Y"/>
  <p:tag name="MMCOA_HIDEONTEXT" val="Y"/>
  <p:tag name="MMCOA_HIDEONECO" val="Y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1"/>
  <p:tag name="MMCOA_FONTSIZE_M" val="11"/>
  <p:tag name="MMCOA_FONTSIZE_S" val="11"/>
  <p:tag name="MMCOA_FONTSIZE_T" val="11"/>
  <p:tag name="MMCOA_POSITION_L" val="543.125;510.5;13.25;176.5"/>
  <p:tag name="MMCOA_POSITION_M" val="543.125;510.5;13.25;176.5"/>
  <p:tag name="MMCOA_POSITION_S" val="543.125;510.5;13.25;176.5"/>
  <p:tag name="MMCOA_POSITION_T" val="543.125;510.5;13.25;176.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7"/>
  <p:tag name="MMCOA_FONTSIZE_M" val="7"/>
  <p:tag name="MMCOA_FONTSIZE_S" val="7"/>
  <p:tag name="MMCOA_FONTSIZE_T" val="7"/>
  <p:tag name="MMCOA_POSITION_L" val="335.625;514.5;8.375;85"/>
  <p:tag name="MMCOA_POSITION_M" val="335.625;514.5;8.375;85"/>
  <p:tag name="MMCOA_POSITION_S" val="335.625;514.5;8.375;85"/>
  <p:tag name="MMCOA_POSITION_T" val="335.625;514.5;8.375;85"/>
  <p:tag name="MMCOA_HIDEONCOLOUR" val="N"/>
  <p:tag name="MMCOA_HIDEONWHITE" val="N"/>
  <p:tag name="MMCOA_HIDEONBALLROOM" val="Y"/>
  <p:tag name="MMCOA_HIDEONCLASSIC" val="Y"/>
  <p:tag name="MMCOA_HIDEONTEXT" val="Y"/>
  <p:tag name="MMCOA_HIDEONECO" val="Y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7"/>
  <p:tag name="MMCOA_FONTSIZE_M" val="7"/>
  <p:tag name="MMCOA_FONTSIZE_S" val="7"/>
  <p:tag name="MMCOA_FONTSIZE_T" val="7"/>
  <p:tag name="MMCOA_POSITION_L" val="37.625;514.5;8;227.5"/>
  <p:tag name="MMCOA_POSITION_M" val="37.625;514.5;8;227.5"/>
  <p:tag name="MMCOA_POSITION_S" val="37.625;514.5;8;227.5"/>
  <p:tag name="MMCOA_POSITION_T" val="37.625;514.5;8;227.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POSITION_L" val=";;;"/>
  <p:tag name="MMCOA_POSITION_M" val=";;;"/>
  <p:tag name="MMCOA_POSITION_S" val=";;;"/>
  <p:tag name="MMCOA_POSITION_T" val=";;;"/>
  <p:tag name="MMCOA_HIDEONCOLOUR" val="N"/>
  <p:tag name="MMCOA_HIDEONWHITE" val="N"/>
  <p:tag name="MMCOA_HIDEONBALLROOM" val="N"/>
  <p:tag name="MMCOA_HIDEONCLASSIC" val="N"/>
  <p:tag name="MMCOA_HIDEONTEXT" val="N"/>
  <p:tag name="MMCOA_HIDEONECO" val="N"/>
  <p:tag name="MMCOA_SMARTSHAPE" val="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_COVERDESIGN" val="&lt;?xml version=&quot;1.0&quot; encoding=&quot;utf-16&quot;?&gt;&#10;&lt;ImageControl xmlns:xsi=&quot;http://www.w3.org/2001/XMLSchema-instance&quot; xmlns:xsd=&quot;http://www.w3.org/2001/XMLSchema&quot;&gt;&#10;  &lt;TypeOfImage&gt;SolidColour&lt;/TypeOfImage&gt;&#10;  &lt;ImageFile&gt;M1000001.jpg&lt;/ImageFile&gt;&#10;  &lt;ThumbNailFile&gt;D:\Documents and Settings\e-Working-4\Local Settings\Application Data\MMC\ILM\Recent\T0D1000002.jpg&lt;/ThumbNailFile&gt;&#10;  &lt;Usage&gt;PowerPointTitle&lt;/Usage&gt;&#10;  &lt;PaletteName&gt;Sapphire&lt;/PaletteName&gt;&#10;  &lt;Design&gt;&#10;    &lt;FocalNumber&gt;1&lt;/FocalNumber&gt;&#10;    &lt;Facets&gt;&#10;      &lt;SideOfTick&gt;Left&lt;/SideOfTick&gt;&#10;      &lt;TickPosition&gt;&#10;        &lt;X&gt;0&lt;/X&gt;&#10;        &lt;Y&gt;2&lt;/Y&gt;&#10;      &lt;/TickPosition&gt;&#10;      &lt;EndTickPosition&gt;&#10;        &lt;X&gt;0&lt;/X&gt;&#10;        &lt;Y&gt;0&lt;/Y&gt;&#10;      &lt;/EndTickPosition&gt;&#10;      &lt;FacetNumber&gt;0&lt;/FacetNumber&gt;&#10;      &lt;Brightness&gt;0&lt;/Brightness&gt;&#10;      &lt;Colour&gt;#006D9E&lt;/Colour&gt;&#10;      &lt;ColourNumber&gt;1&lt;/ColourNumber&gt;&#10;    &lt;/Facets&gt;&#10;    &lt;Facets&gt;&#10;      &lt;SideOfTick&gt;Left&lt;/SideOfTick&gt;&#10;      &lt;TickPosition&gt;&#10;        &lt;X&gt;0&lt;/X&gt;&#10;        &lt;Y&gt;4&lt;/Y&gt;&#10;      &lt;/TickPosition&gt;&#10;      &lt;EndTickPosition&gt;&#10;        &lt;X&gt;0&lt;/X&gt;&#10;        &lt;Y&gt;0&lt;/Y&gt;&#10;      &lt;/EndTickPosition&gt;&#10;      &lt;FacetNumber&gt;1&lt;/FacetNumber&gt;&#10;      &lt;Brightness&gt;0&lt;/Brightness&gt;&#10;      &lt;Colour&gt;#00A8C8&lt;/Colour&gt;&#10;      &lt;ColourNumber&gt;2&lt;/ColourNumber&gt;&#10;    &lt;/Facets&gt;&#10;    &lt;Facets&gt;&#10;      &lt;SideOfTick&gt;Left&lt;/SideOfTick&gt;&#10;      &lt;TickPosition&gt;&#10;        &lt;X&gt;0&lt;/X&gt;&#10;        &lt;Y&gt;7&lt;/Y&gt;&#10;      &lt;/TickPosition&gt;&#10;      &lt;EndTickPosition&gt;&#10;        &lt;X&gt;0&lt;/X&gt;&#10;        &lt;Y&gt;0&lt;/Y&gt;&#10;      &lt;/EndTickPosition&gt;&#10;      &lt;FacetNumber&gt;2&lt;/FacetNumber&gt;&#10;      &lt;Brightness&gt;0&lt;/Brightness&gt;&#10;      &lt;Colour&gt;#002C77&lt;/Colour&gt;&#10;      &lt;ColourNumber&gt;0&lt;/ColourNumber&gt;&#10;    &lt;/Facets&gt;&#10;    &lt;Facets&gt;&#10;      &lt;SideOfTick&gt;Bottom&lt;/SideOfTick&gt;&#10;      &lt;TickPosition&gt;&#10;        &lt;X&gt;18&lt;/X&gt;&#10;        &lt;Y&gt;10&lt;/Y&gt;&#10;      &lt;/TickPosition&gt;&#10;      &lt;EndTickPosition&gt;&#10;        &lt;X&gt;0&lt;/X&gt;&#10;        &lt;Y&gt;0&lt;/Y&gt;&#10;      &lt;/EndTickPosition&gt;&#10;      &lt;FacetNumber&gt;3&lt;/FacetNumber&gt;&#10;      &lt;Brightness&gt;0&lt;/Brightness&gt;&#10;      &lt;Colour&gt;#006D9E&lt;/Colour&gt;&#10;      &lt;ColourNumber&gt;1&lt;/ColourNumber&gt;&#10;    &lt;/Facets&gt;&#10;    &lt;Facets&gt;&#10;      &lt;SideOfTick&gt;Right&lt;/SideOfTick&gt;&#10;      &lt;TickPosition&gt;&#10;        &lt;X&gt;21&lt;/X&gt;&#10;        &lt;Y&gt;4&lt;/Y&gt;&#10;      &lt;/TickPosition&gt;&#10;      &lt;EndTickPosition&gt;&#10;        &lt;X&gt;0&lt;/X&gt;&#10;        &lt;Y&gt;0&lt;/Y&gt;&#10;      &lt;/EndTickPosition&gt;&#10;      &lt;FacetNumber&gt;4&lt;/FacetNumber&gt;&#10;      &lt;Brightness&gt;0&lt;/Brightness&gt;&#10;      &lt;Colour&gt;#A6E2EF&lt;/Colour&gt;&#10;      &lt;ColourNumber&gt;3&lt;/ColourNumber&gt;&#10;    &lt;/Facets&gt;&#10;    &lt;Facets&gt;&#10;      &lt;SideOfTick&gt;Right&lt;/SideOfTick&gt;&#10;      &lt;TickPosition&gt;&#10;        &lt;X&gt;21&lt;/X&gt;&#10;        &lt;Y&gt;2&lt;/Y&gt;&#10;      &lt;/TickPosition&gt;&#10;      &lt;EndTickPosition&gt;&#10;        &lt;X&gt;0&lt;/X&gt;&#10;        &lt;Y&gt;0&lt;/Y&gt;&#10;      &lt;/EndTickPosition&gt;&#10;      &lt;FacetNumber&gt;5&lt;/FacetNumber&gt;&#10;      &lt;Brightness&gt;0&lt;/Brightness&gt;&#10;      &lt;Colour&gt;#00A8C8&lt;/Colour&gt;&#10;      &lt;ColourNumber&gt;2&lt;/ColourNumber&gt;&#10;    &lt;/Facets&gt;&#10;    &lt;Facets&gt;&#10;      &lt;SideOfTick&gt;Right&lt;/SideOfTick&gt;&#10;      &lt;TickPosition&gt;&#10;        &lt;X&gt;21&lt;/X&gt;&#10;        &lt;Y&gt;1&lt;/Y&gt;&#10;      &lt;/TickPosition&gt;&#10;      &lt;EndTickPosition&gt;&#10;        &lt;X&gt;0&lt;/X&gt;&#10;        &lt;Y&gt;0&lt;/Y&gt;&#10;      &lt;/EndTickPosition&gt;&#10;      &lt;FacetNumber&gt;6&lt;/FacetNumber&gt;&#10;      &lt;Brightness&gt;0&lt;/Brightness&gt;&#10;      &lt;Colour&gt;#002C77&lt;/Colour&gt;&#10;      &lt;ColourNumber&gt;0&lt;/ColourNumber&gt;&#10;    &lt;/Facets&gt;&#10;    &lt;SectionColour /&gt;&#10;    &lt;SectionColourNumber&gt;0&lt;/SectionColourNumber&gt;&#10;    &lt;SectionBrightness&gt;0&lt;/SectionBrightness&gt;&#10;  &lt;/Design&gt;&#10;&lt;/ImageControl&gt;"/>
  <p:tag name="MMC_PRESENTATIONTYPE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EXTENDEDFILLCOLOUR" val=""/>
  <p:tag name="MMCOA_SMARTSHAPE" val="Y"/>
  <p:tag name="MMCOA_FONTSIZE_L" val="28"/>
  <p:tag name="MMCOA_FONTSIZE_M" val="28"/>
  <p:tag name="MMCOA_FONTSIZE_S" val="28"/>
  <p:tag name="MMCOA_FONTSIZE_T" val="28"/>
  <p:tag name="MMCOA_POSITION_L" val="70.625;97.875;28.875;648.375"/>
  <p:tag name="MMCOA_POSITION_M" val="70.625;97.875;28.875;648.375"/>
  <p:tag name="MMCOA_POSITION_S" val="70.625;97.875;28.875;648.375"/>
  <p:tag name="MMCOA_POSITION_T" val="70.625;97.875;28.875;648.37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BFBFBF"/>
      </a:dk2>
      <a:lt2>
        <a:srgbClr val="7C848A"/>
      </a:lt2>
      <a:accent1>
        <a:srgbClr val="002C77"/>
      </a:accent1>
      <a:accent2>
        <a:srgbClr val="00A8C8"/>
      </a:accent2>
      <a:accent3>
        <a:srgbClr val="FFFFFF"/>
      </a:accent3>
      <a:accent4>
        <a:srgbClr val="000000"/>
      </a:accent4>
      <a:accent5>
        <a:srgbClr val="AAACBD"/>
      </a:accent5>
      <a:accent6>
        <a:srgbClr val="0098B5"/>
      </a:accent6>
      <a:hlink>
        <a:srgbClr val="006D9E"/>
      </a:hlink>
      <a:folHlink>
        <a:srgbClr val="A6E2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0" tIns="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0" tIns="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002C77"/>
        </a:accent1>
        <a:accent2>
          <a:srgbClr val="00A8C8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0098B5"/>
        </a:accent6>
        <a:hlink>
          <a:srgbClr val="006D9E"/>
        </a:hlink>
        <a:folHlink>
          <a:srgbClr val="A6E2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43276D"/>
        </a:accent1>
        <a:accent2>
          <a:srgbClr val="6F83C1"/>
        </a:accent2>
        <a:accent3>
          <a:srgbClr val="FFFFFF"/>
        </a:accent3>
        <a:accent4>
          <a:srgbClr val="000000"/>
        </a:accent4>
        <a:accent5>
          <a:srgbClr val="B0ACBA"/>
        </a:accent5>
        <a:accent6>
          <a:srgbClr val="6476AF"/>
        </a:accent6>
        <a:hlink>
          <a:srgbClr val="595997"/>
        </a:hlink>
        <a:folHlink>
          <a:srgbClr val="C4CA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560054"/>
        </a:accent1>
        <a:accent2>
          <a:srgbClr val="CE3D95"/>
        </a:accent2>
        <a:accent3>
          <a:srgbClr val="FFFFFF"/>
        </a:accent3>
        <a:accent4>
          <a:srgbClr val="000000"/>
        </a:accent4>
        <a:accent5>
          <a:srgbClr val="B4AAB3"/>
        </a:accent5>
        <a:accent6>
          <a:srgbClr val="BA3687"/>
        </a:accent6>
        <a:hlink>
          <a:srgbClr val="932077"/>
        </a:hlink>
        <a:folHlink>
          <a:srgbClr val="E7B8D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690031"/>
        </a:accent1>
        <a:accent2>
          <a:srgbClr val="ED2C67"/>
        </a:accent2>
        <a:accent3>
          <a:srgbClr val="FFFFFF"/>
        </a:accent3>
        <a:accent4>
          <a:srgbClr val="000000"/>
        </a:accent4>
        <a:accent5>
          <a:srgbClr val="B9AAAD"/>
        </a:accent5>
        <a:accent6>
          <a:srgbClr val="D7275D"/>
        </a:accent6>
        <a:hlink>
          <a:srgbClr val="A9194F"/>
        </a:hlink>
        <a:folHlink>
          <a:srgbClr val="F7B6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810009"/>
        </a:accent1>
        <a:accent2>
          <a:srgbClr val="EF4E45"/>
        </a:accent2>
        <a:accent3>
          <a:srgbClr val="FFFFFF"/>
        </a:accent3>
        <a:accent4>
          <a:srgbClr val="000000"/>
        </a:accent4>
        <a:accent5>
          <a:srgbClr val="C1AAAA"/>
        </a:accent5>
        <a:accent6>
          <a:srgbClr val="D9463E"/>
        </a:accent6>
        <a:hlink>
          <a:srgbClr val="BA2C2B"/>
        </a:hlink>
        <a:folHlink>
          <a:srgbClr val="F9BEA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8C3709"/>
        </a:accent1>
        <a:accent2>
          <a:srgbClr val="F48132"/>
        </a:accent2>
        <a:accent3>
          <a:srgbClr val="FFFFFF"/>
        </a:accent3>
        <a:accent4>
          <a:srgbClr val="000000"/>
        </a:accent4>
        <a:accent5>
          <a:srgbClr val="C5AEAA"/>
        </a:accent5>
        <a:accent6>
          <a:srgbClr val="DD742C"/>
        </a:accent6>
        <a:hlink>
          <a:srgbClr val="C45F24"/>
        </a:hlink>
        <a:folHlink>
          <a:srgbClr val="FCCFA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8E5501"/>
        </a:accent1>
        <a:accent2>
          <a:srgbClr val="FBAE17"/>
        </a:accent2>
        <a:accent3>
          <a:srgbClr val="FFFFFF"/>
        </a:accent3>
        <a:accent4>
          <a:srgbClr val="000000"/>
        </a:accent4>
        <a:accent5>
          <a:srgbClr val="C6B4AA"/>
        </a:accent5>
        <a:accent6>
          <a:srgbClr val="E39D14"/>
        </a:accent6>
        <a:hlink>
          <a:srgbClr val="C98314"/>
        </a:hlink>
        <a:folHlink>
          <a:srgbClr val="FFDD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505F21"/>
        </a:accent1>
        <a:accent2>
          <a:srgbClr val="B2B935"/>
        </a:accent2>
        <a:accent3>
          <a:srgbClr val="FFFFFF"/>
        </a:accent3>
        <a:accent4>
          <a:srgbClr val="000000"/>
        </a:accent4>
        <a:accent5>
          <a:srgbClr val="B3B6AB"/>
        </a:accent5>
        <a:accent6>
          <a:srgbClr val="A1A72F"/>
        </a:accent6>
        <a:hlink>
          <a:srgbClr val="828D30"/>
        </a:hlink>
        <a:folHlink>
          <a:srgbClr val="D9D9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00582D"/>
        </a:accent1>
        <a:accent2>
          <a:srgbClr val="72BE44"/>
        </a:accent2>
        <a:accent3>
          <a:srgbClr val="FFFFFF"/>
        </a:accent3>
        <a:accent4>
          <a:srgbClr val="000000"/>
        </a:accent4>
        <a:accent5>
          <a:srgbClr val="AAB4AD"/>
        </a:accent5>
        <a:accent6>
          <a:srgbClr val="67AC3D"/>
        </a:accent6>
        <a:hlink>
          <a:srgbClr val="118B3F"/>
        </a:hlink>
        <a:folHlink>
          <a:srgbClr val="BDDDA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004C4F"/>
        </a:accent1>
        <a:accent2>
          <a:srgbClr val="0FB694"/>
        </a:accent2>
        <a:accent3>
          <a:srgbClr val="FFFFFF"/>
        </a:accent3>
        <a:accent4>
          <a:srgbClr val="000000"/>
        </a:accent4>
        <a:accent5>
          <a:srgbClr val="AAB2B2"/>
        </a:accent5>
        <a:accent6>
          <a:srgbClr val="0CA586"/>
        </a:accent6>
        <a:hlink>
          <a:srgbClr val="008075"/>
        </a:hlink>
        <a:folHlink>
          <a:srgbClr val="A7D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00000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737373"/>
        </a:accent6>
        <a:hlink>
          <a:srgbClr val="404040"/>
        </a:hlink>
        <a:folHlink>
          <a:srgbClr val="BFBFB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1264</TotalTime>
  <Words>1817</Words>
  <Application>Microsoft Office PowerPoint</Application>
  <PresentationFormat>Custom</PresentationFormat>
  <Paragraphs>276</Paragraphs>
  <Slides>20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Default Design</vt:lpstr>
      <vt:lpstr>Cyber Insurance 101 South Texas Chapter Risk &amp; Insurance Management Society  </vt:lpstr>
      <vt:lpstr>Cyber Insurance Potential Threat Environment</vt:lpstr>
      <vt:lpstr>Cyber Insurance Cyber Attacks: A Growing Global Risk</vt:lpstr>
      <vt:lpstr>Cyber Insurance What type of information is at risk?</vt:lpstr>
      <vt:lpstr>Cyber Insurance What Makes Cyber Risk Unique?</vt:lpstr>
      <vt:lpstr>PowerPoint Presentation</vt:lpstr>
      <vt:lpstr>PowerPoint Presentation</vt:lpstr>
      <vt:lpstr>Cyber Insurance Key Insurance Coverages</vt:lpstr>
      <vt:lpstr>Cyber Insurance Carrier Approach – Cyber Policy Breach/Notification Costs</vt:lpstr>
      <vt:lpstr>Cyber Insurance Carrier Approach – Value Added Services</vt:lpstr>
      <vt:lpstr>PowerPoint Presentation</vt:lpstr>
      <vt:lpstr>Cyber Insurance How Does a Cyber Policy Fill Gaps in Traditional P&amp;C Policies </vt:lpstr>
      <vt:lpstr>Cyber Insurance What’s happening in the insurance market today?</vt:lpstr>
      <vt:lpstr>Cyber Insurance Cyber Market Update</vt:lpstr>
      <vt:lpstr>Cyber Insurance Current State of Underwriting</vt:lpstr>
      <vt:lpstr>Cyber Insurance Traditionally Uninsurable Cyber Risks</vt:lpstr>
      <vt:lpstr>PowerPoint Presentation</vt:lpstr>
      <vt:lpstr>Outside Vendors </vt:lpstr>
      <vt:lpstr>Cyber Insurance 5 Best Practices</vt:lpstr>
      <vt:lpstr>PowerPoint Presentation</vt:lpstr>
    </vt:vector>
  </TitlesOfParts>
  <Company>Marsh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 Title Here</dc:title>
  <dc:creator>Tina Summers</dc:creator>
  <cp:lastModifiedBy>Matt Green</cp:lastModifiedBy>
  <cp:revision>131</cp:revision>
  <dcterms:created xsi:type="dcterms:W3CDTF">2011-02-16T15:14:35Z</dcterms:created>
  <dcterms:modified xsi:type="dcterms:W3CDTF">2017-05-15T20:23:30Z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Document</vt:lpwstr>
  </property>
  <property fmtid="{D5CDD505-2E9C-101B-9397-08002B2CF9AE}" pid="3" name="TemplateVersion">
    <vt:lpwstr>5.0</vt:lpwstr>
  </property>
  <property fmtid="{D5CDD505-2E9C-101B-9397-08002B2CF9AE}" pid="4" name="MMCOA_FontSize">
    <vt:lpwstr>Medium</vt:lpwstr>
  </property>
  <property fmtid="{D5CDD505-2E9C-101B-9397-08002B2CF9AE}" pid="5" name="MMCOA_PresentationType">
    <vt:lpwstr>Classic</vt:lpwstr>
  </property>
  <property fmtid="{D5CDD505-2E9C-101B-9397-08002B2CF9AE}" pid="6" name="MMCOA_SlideStyle">
    <vt:lpwstr>SmallWedge</vt:lpwstr>
  </property>
  <property fmtid="{D5CDD505-2E9C-101B-9397-08002B2CF9AE}" pid="7" name="MMCOA_PaletteName">
    <vt:lpwstr>Sapphire</vt:lpwstr>
  </property>
  <property fmtid="{D5CDD505-2E9C-101B-9397-08002B2CF9AE}" pid="8" name="MMCOA_PaletteNumber">
    <vt:lpwstr>0</vt:lpwstr>
  </property>
  <property fmtid="{D5CDD505-2E9C-101B-9397-08002B2CF9AE}" pid="9" name="MMCOA_Source">
    <vt:lpwstr>1</vt:lpwstr>
  </property>
</Properties>
</file>